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 id="2147483660" r:id="rId2"/>
  </p:sldMasterIdLst>
  <p:notesMasterIdLst>
    <p:notesMasterId r:id="rId30"/>
  </p:notesMasterIdLst>
  <p:sldIdLst>
    <p:sldId id="256" r:id="rId3"/>
    <p:sldId id="258" r:id="rId4"/>
    <p:sldId id="260" r:id="rId5"/>
    <p:sldId id="285" r:id="rId6"/>
    <p:sldId id="274" r:id="rId7"/>
    <p:sldId id="261" r:id="rId8"/>
    <p:sldId id="296" r:id="rId9"/>
    <p:sldId id="302" r:id="rId10"/>
    <p:sldId id="303" r:id="rId11"/>
    <p:sldId id="304" r:id="rId12"/>
    <p:sldId id="298" r:id="rId13"/>
    <p:sldId id="305" r:id="rId14"/>
    <p:sldId id="307" r:id="rId15"/>
    <p:sldId id="308" r:id="rId16"/>
    <p:sldId id="301" r:id="rId17"/>
    <p:sldId id="300" r:id="rId18"/>
    <p:sldId id="309" r:id="rId19"/>
    <p:sldId id="310" r:id="rId20"/>
    <p:sldId id="311" r:id="rId21"/>
    <p:sldId id="317" r:id="rId22"/>
    <p:sldId id="312" r:id="rId23"/>
    <p:sldId id="313" r:id="rId24"/>
    <p:sldId id="314" r:id="rId25"/>
    <p:sldId id="315" r:id="rId26"/>
    <p:sldId id="316" r:id="rId27"/>
    <p:sldId id="280" r:id="rId28"/>
    <p:sldId id="278" r:id="rId29"/>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975" autoAdjust="0"/>
    <p:restoredTop sz="94660"/>
  </p:normalViewPr>
  <p:slideViewPr>
    <p:cSldViewPr snapToGrid="0">
      <p:cViewPr varScale="1">
        <p:scale>
          <a:sx n="68" d="100"/>
          <a:sy n="68" d="100"/>
        </p:scale>
        <p:origin x="54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01DEA489-B936-4A87-BADD-07ECDCFAF9B5}" type="datetimeFigureOut">
              <a:rPr lang="he-IL" smtClean="0"/>
              <a:t>ט"ו/תמוז/תשפ"ב</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6904993D-4278-4155-A073-DCD6B778B5A2}" type="slidenum">
              <a:rPr lang="he-IL" smtClean="0"/>
              <a:t>‹#›</a:t>
            </a:fld>
            <a:endParaRPr lang="he-IL"/>
          </a:p>
        </p:txBody>
      </p:sp>
    </p:spTree>
    <p:extLst>
      <p:ext uri="{BB962C8B-B14F-4D97-AF65-F5344CB8AC3E}">
        <p14:creationId xmlns:p14="http://schemas.microsoft.com/office/powerpoint/2010/main" val="639411833"/>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83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946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241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961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73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6854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610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408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871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c98855ff3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c98855ff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991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46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201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046B973-A0FE-436A-B11C-7133F5D7E66F}"/>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C8B8BBEE-B826-4114-A04D-F81ACC05A4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F53A301D-718C-4442-A182-69A3CD9F08A1}"/>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2D969EC8-E525-42AB-AA71-26F146E0EB9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1C8F371-5605-4938-BFA8-3D0F01B09E19}"/>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026711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AB7ACEC-50C6-4DCD-838A-260575ED0FC4}"/>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FF46EAD3-174B-4EA6-A80C-280A9874AEDF}"/>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0135B49-F3CC-44ED-8790-F33FD3ED2DF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D04F34D-1ADE-4E63-98C7-90F850596B24}"/>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9FA52EB-DC06-4F6A-80BE-1D3DCED2AAE4}"/>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240765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78C8878A-CBB0-4BA0-B45D-E283D3A30B55}"/>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C965D2F-DB8C-491A-AF07-F05BF9C3B055}"/>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14B2C80-D167-4AE3-A85D-CED2DF6793C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B125022B-A465-4E93-AE09-41F3A3B10EE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CE90681-9999-44D1-B167-F79F9ED7BE2E}"/>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772522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1" y="-33"/>
            <a:ext cx="12191943" cy="6858000"/>
          </a:xfrm>
          <a:prstGeom prst="rect">
            <a:avLst/>
          </a:prstGeom>
          <a:noFill/>
          <a:ln>
            <a:noFill/>
          </a:ln>
        </p:spPr>
      </p:pic>
      <p:sp>
        <p:nvSpPr>
          <p:cNvPr id="11" name="Google Shape;11;p2"/>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lvl1pPr lvl="0">
              <a:spcBef>
                <a:spcPts val="0"/>
              </a:spcBef>
              <a:spcAft>
                <a:spcPts val="0"/>
              </a:spcAft>
              <a:buSzPts val="5000"/>
              <a:buNone/>
              <a:defRPr sz="6667"/>
            </a:lvl1pPr>
            <a:lvl2pPr lvl="1">
              <a:spcBef>
                <a:spcPts val="0"/>
              </a:spcBef>
              <a:spcAft>
                <a:spcPts val="0"/>
              </a:spcAft>
              <a:buSzPts val="5000"/>
              <a:buNone/>
              <a:defRPr sz="6667"/>
            </a:lvl2pPr>
            <a:lvl3pPr lvl="2">
              <a:spcBef>
                <a:spcPts val="0"/>
              </a:spcBef>
              <a:spcAft>
                <a:spcPts val="0"/>
              </a:spcAft>
              <a:buSzPts val="5000"/>
              <a:buNone/>
              <a:defRPr sz="6667"/>
            </a:lvl3pPr>
            <a:lvl4pPr lvl="3">
              <a:spcBef>
                <a:spcPts val="0"/>
              </a:spcBef>
              <a:spcAft>
                <a:spcPts val="0"/>
              </a:spcAft>
              <a:buSzPts val="5000"/>
              <a:buNone/>
              <a:defRPr sz="6667"/>
            </a:lvl4pPr>
            <a:lvl5pPr lvl="4">
              <a:spcBef>
                <a:spcPts val="0"/>
              </a:spcBef>
              <a:spcAft>
                <a:spcPts val="0"/>
              </a:spcAft>
              <a:buSzPts val="5000"/>
              <a:buNone/>
              <a:defRPr sz="6667"/>
            </a:lvl5pPr>
            <a:lvl6pPr lvl="5">
              <a:spcBef>
                <a:spcPts val="0"/>
              </a:spcBef>
              <a:spcAft>
                <a:spcPts val="0"/>
              </a:spcAft>
              <a:buSzPts val="5000"/>
              <a:buNone/>
              <a:defRPr sz="6667"/>
            </a:lvl6pPr>
            <a:lvl7pPr lvl="6">
              <a:spcBef>
                <a:spcPts val="0"/>
              </a:spcBef>
              <a:spcAft>
                <a:spcPts val="0"/>
              </a:spcAft>
              <a:buSzPts val="5000"/>
              <a:buNone/>
              <a:defRPr sz="6667"/>
            </a:lvl7pPr>
            <a:lvl8pPr lvl="7">
              <a:spcBef>
                <a:spcPts val="0"/>
              </a:spcBef>
              <a:spcAft>
                <a:spcPts val="0"/>
              </a:spcAft>
              <a:buSzPts val="5000"/>
              <a:buNone/>
              <a:defRPr sz="6667"/>
            </a:lvl8pPr>
            <a:lvl9pPr lvl="8">
              <a:spcBef>
                <a:spcPts val="0"/>
              </a:spcBef>
              <a:spcAft>
                <a:spcPts val="0"/>
              </a:spcAft>
              <a:buSzPts val="5000"/>
              <a:buNone/>
              <a:defRPr sz="6667"/>
            </a:lvl9pPr>
          </a:lstStyle>
          <a:p>
            <a:endParaRPr/>
          </a:p>
        </p:txBody>
      </p:sp>
    </p:spTree>
    <p:extLst>
      <p:ext uri="{BB962C8B-B14F-4D97-AF65-F5344CB8AC3E}">
        <p14:creationId xmlns:p14="http://schemas.microsoft.com/office/powerpoint/2010/main" val="1260159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 name="Google Shape;14;p3"/>
          <p:cNvSpPr txBox="1">
            <a:spLocks noGrp="1"/>
          </p:cNvSpPr>
          <p:nvPr>
            <p:ph type="ctrTitle"/>
          </p:nvPr>
        </p:nvSpPr>
        <p:spPr>
          <a:xfrm>
            <a:off x="914400" y="2212733"/>
            <a:ext cx="5685200" cy="15464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endParaRPr/>
          </a:p>
        </p:txBody>
      </p:sp>
      <p:sp>
        <p:nvSpPr>
          <p:cNvPr id="15" name="Google Shape;15;p3"/>
          <p:cNvSpPr txBox="1">
            <a:spLocks noGrp="1"/>
          </p:cNvSpPr>
          <p:nvPr>
            <p:ph type="subTitle" idx="1"/>
          </p:nvPr>
        </p:nvSpPr>
        <p:spPr>
          <a:xfrm>
            <a:off x="914400" y="3888339"/>
            <a:ext cx="5685200" cy="10464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1800"/>
              <a:buNone/>
              <a:defRPr sz="2400">
                <a:solidFill>
                  <a:schemeClr val="accent4"/>
                </a:solidFill>
              </a:defRPr>
            </a:lvl1pPr>
            <a:lvl2pPr lvl="1" rtl="0">
              <a:spcBef>
                <a:spcPts val="0"/>
              </a:spcBef>
              <a:spcAft>
                <a:spcPts val="0"/>
              </a:spcAft>
              <a:buClr>
                <a:schemeClr val="accent4"/>
              </a:buClr>
              <a:buSzPts val="1800"/>
              <a:buNone/>
              <a:defRPr sz="2400">
                <a:solidFill>
                  <a:schemeClr val="accent4"/>
                </a:solidFill>
              </a:defRPr>
            </a:lvl2pPr>
            <a:lvl3pPr lvl="2" rtl="0">
              <a:spcBef>
                <a:spcPts val="0"/>
              </a:spcBef>
              <a:spcAft>
                <a:spcPts val="0"/>
              </a:spcAft>
              <a:buClr>
                <a:schemeClr val="accent4"/>
              </a:buClr>
              <a:buSzPts val="1800"/>
              <a:buNone/>
              <a:defRPr sz="2400">
                <a:solidFill>
                  <a:schemeClr val="accent4"/>
                </a:solidFill>
              </a:defRPr>
            </a:lvl3pPr>
            <a:lvl4pPr lvl="3" rtl="0">
              <a:spcBef>
                <a:spcPts val="0"/>
              </a:spcBef>
              <a:spcAft>
                <a:spcPts val="0"/>
              </a:spcAft>
              <a:buClr>
                <a:schemeClr val="accent4"/>
              </a:buClr>
              <a:buSzPts val="1800"/>
              <a:buNone/>
              <a:defRPr sz="2400">
                <a:solidFill>
                  <a:schemeClr val="accent4"/>
                </a:solidFill>
              </a:defRPr>
            </a:lvl4pPr>
            <a:lvl5pPr lvl="4" rtl="0">
              <a:spcBef>
                <a:spcPts val="0"/>
              </a:spcBef>
              <a:spcAft>
                <a:spcPts val="0"/>
              </a:spcAft>
              <a:buClr>
                <a:schemeClr val="accent4"/>
              </a:buClr>
              <a:buSzPts val="1800"/>
              <a:buNone/>
              <a:defRPr sz="2400">
                <a:solidFill>
                  <a:schemeClr val="accent4"/>
                </a:solidFill>
              </a:defRPr>
            </a:lvl5pPr>
            <a:lvl6pPr lvl="5" rtl="0">
              <a:spcBef>
                <a:spcPts val="0"/>
              </a:spcBef>
              <a:spcAft>
                <a:spcPts val="0"/>
              </a:spcAft>
              <a:buClr>
                <a:schemeClr val="accent4"/>
              </a:buClr>
              <a:buSzPts val="1800"/>
              <a:buNone/>
              <a:defRPr sz="2400">
                <a:solidFill>
                  <a:schemeClr val="accent4"/>
                </a:solidFill>
              </a:defRPr>
            </a:lvl6pPr>
            <a:lvl7pPr lvl="6" rtl="0">
              <a:spcBef>
                <a:spcPts val="0"/>
              </a:spcBef>
              <a:spcAft>
                <a:spcPts val="0"/>
              </a:spcAft>
              <a:buClr>
                <a:schemeClr val="accent4"/>
              </a:buClr>
              <a:buSzPts val="1800"/>
              <a:buNone/>
              <a:defRPr sz="2400">
                <a:solidFill>
                  <a:schemeClr val="accent4"/>
                </a:solidFill>
              </a:defRPr>
            </a:lvl7pPr>
            <a:lvl8pPr lvl="7" rtl="0">
              <a:spcBef>
                <a:spcPts val="0"/>
              </a:spcBef>
              <a:spcAft>
                <a:spcPts val="0"/>
              </a:spcAft>
              <a:buClr>
                <a:schemeClr val="accent4"/>
              </a:buClr>
              <a:buSzPts val="1800"/>
              <a:buNone/>
              <a:defRPr sz="2400">
                <a:solidFill>
                  <a:schemeClr val="accent4"/>
                </a:solidFill>
              </a:defRPr>
            </a:lvl8pPr>
            <a:lvl9pPr lvl="8" rtl="0">
              <a:spcBef>
                <a:spcPts val="0"/>
              </a:spcBef>
              <a:spcAft>
                <a:spcPts val="0"/>
              </a:spcAft>
              <a:buClr>
                <a:schemeClr val="accent4"/>
              </a:buClr>
              <a:buSzPts val="1800"/>
              <a:buNone/>
              <a:defRPr sz="2400">
                <a:solidFill>
                  <a:schemeClr val="accent4"/>
                </a:solidFill>
              </a:defRPr>
            </a:lvl9pPr>
          </a:lstStyle>
          <a:p>
            <a:endParaRPr/>
          </a:p>
        </p:txBody>
      </p:sp>
    </p:spTree>
    <p:extLst>
      <p:ext uri="{BB962C8B-B14F-4D97-AF65-F5344CB8AC3E}">
        <p14:creationId xmlns:p14="http://schemas.microsoft.com/office/powerpoint/2010/main" val="3747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 name="Google Shape;24;p5"/>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endParaRPr/>
          </a:p>
        </p:txBody>
      </p:sp>
      <p:sp>
        <p:nvSpPr>
          <p:cNvPr id="26" name="Google Shape;26;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456281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2" name="Google Shape;42;p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3" name="Google Shape;43;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545510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6" name="Google Shape;46;p9"/>
          <p:cNvSpPr txBox="1">
            <a:spLocks noGrp="1"/>
          </p:cNvSpPr>
          <p:nvPr>
            <p:ph type="body" idx="1"/>
          </p:nvPr>
        </p:nvSpPr>
        <p:spPr>
          <a:xfrm>
            <a:off x="774067" y="5875067"/>
            <a:ext cx="8181200" cy="692800"/>
          </a:xfrm>
          <a:prstGeom prst="rect">
            <a:avLst/>
          </a:prstGeom>
        </p:spPr>
        <p:txBody>
          <a:bodyPr spcFirstLastPara="1" wrap="square" lIns="0" tIns="0" rIns="0" bIns="0" anchor="t" anchorCtr="0">
            <a:noAutofit/>
          </a:bodyPr>
          <a:lstStyle>
            <a:lvl1pPr marL="609585" lvl="0" indent="-304792">
              <a:spcBef>
                <a:spcPts val="480"/>
              </a:spcBef>
              <a:spcAft>
                <a:spcPts val="0"/>
              </a:spcAft>
              <a:buSzPts val="1400"/>
              <a:buNone/>
              <a:defRPr sz="1867"/>
            </a:lvl1pPr>
          </a:lstStyle>
          <a:p>
            <a:endParaRPr/>
          </a:p>
        </p:txBody>
      </p:sp>
      <p:sp>
        <p:nvSpPr>
          <p:cNvPr id="47" name="Google Shape;4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4276111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 Small circuit" type="blank">
  <p:cSld name="Blank · Small circuit">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0" name="Google Shape;5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34104196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 Big circuit">
  <p:cSld name="Blank · Big circuit">
    <p:spTree>
      <p:nvGrpSpPr>
        <p:cNvPr id="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3" name="Google Shape;53;p1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44533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0F06ACE-39A8-489B-8D59-0802E5A85DE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73C7A658-E56D-4BB8-9D63-92E0263AA059}"/>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3004A8E-FA3E-48DF-9BC7-0911668A54BF}"/>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2BAE3B0-2B83-4A3F-A980-4B0BE69F72E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E4A4F53-F88C-46FF-A6AF-E6188E9F5053}"/>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442091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4C03E01-3CF9-4839-87A2-241A11BCC76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29E43B2E-85F4-4703-98E4-2EC8B1B467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8BA2DCDA-C982-419F-904E-05546FD3C45D}"/>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4880D36-DE1B-4F48-81FC-8B6B7A568DA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77B12717-983C-4FD9-B072-0701815B098C}"/>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034665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B8AF11F-3C8F-47E8-9376-C3BEE5DB801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65C890B5-171A-4455-A315-F28C07EAC7A6}"/>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C2BE66A6-767D-428F-8055-C8A73BC178E9}"/>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ADCFDB8A-9E2F-4EF6-B34D-D5EF590B334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F943F175-41F3-417C-A265-9598A6E124CE}"/>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78C8F26-04B7-4C28-979B-DD7AC9EB73E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156564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9B56387-1CD8-4E3B-860F-09C1457AB7A8}"/>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613003A2-BA46-4100-9677-C7C192E83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08356B00-4BCA-4AC1-AA27-4B3CDE34FFB4}"/>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784F9C84-967A-4A75-B5EA-497AA6F3B4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733FCB36-85F8-4762-8178-2C91C1E2B40C}"/>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10D8E07F-1EFF-4EC7-B921-1291CE052725}"/>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8" name="מציין מיקום של כותרת תחתונה 7">
            <a:extLst>
              <a:ext uri="{FF2B5EF4-FFF2-40B4-BE49-F238E27FC236}">
                <a16:creationId xmlns:a16="http://schemas.microsoft.com/office/drawing/2014/main" id="{E7C2F11E-F829-4C99-B9DF-F6EEEA43AB80}"/>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63FE9280-C961-48E2-80E9-5CDB814F4B4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20787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1608BAE-3DC5-48A1-9D4E-57CA9EFB19D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C09F4544-5665-4D3F-BC5A-99D411CAD113}"/>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4" name="מציין מיקום של כותרת תחתונה 3">
            <a:extLst>
              <a:ext uri="{FF2B5EF4-FFF2-40B4-BE49-F238E27FC236}">
                <a16:creationId xmlns:a16="http://schemas.microsoft.com/office/drawing/2014/main" id="{70E0B9A2-4F00-4704-A367-E3F632F6A6AA}"/>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418FD473-D098-44DB-A9CF-A332ECD3337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0822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2E4D3558-84C5-4569-B0A1-D331ACCDC73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3" name="מציין מיקום של כותרת תחתונה 2">
            <a:extLst>
              <a:ext uri="{FF2B5EF4-FFF2-40B4-BE49-F238E27FC236}">
                <a16:creationId xmlns:a16="http://schemas.microsoft.com/office/drawing/2014/main" id="{E08E7F59-E8B8-4D37-BD72-6C96A6310986}"/>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5392AEB4-1E44-463D-9014-892D813F913A}"/>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208139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AA819F-E8DB-480A-B524-0FA95E24B34F}"/>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B55B682B-0B2C-44FA-9631-4259725553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E7F56D2A-8B97-43C0-9FD2-F2D0D86717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2BDDB363-B3F2-41DF-A023-B42EB2062D32}"/>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0D5F20BB-65F9-4543-90F4-3F6D035B1C72}"/>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C3315A2-E3C3-4796-9B98-9D0CFFCCB95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2231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29AFFA7-9A88-408C-A281-47A1F62D6C52}"/>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8A9A310E-90FD-40AC-ADC3-677955B751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A676E035-8587-45A0-B590-38DC39BEFA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E654BE48-A317-4441-BE72-25C0E9598D19}"/>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395D746F-C246-479A-8957-6195645015D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E4B6AED-1E4F-450B-99BA-5D14281486CF}"/>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01795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5945B223-C7FA-46B4-AF8C-C716ACAA3172}"/>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731CDC11-52E0-46C1-9146-C9092D5D43C7}"/>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12FD242-2D98-4F1E-9A49-B5B4938843A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C62E926-3245-4FD3-8738-4F00990C64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E402843E-6844-4722-8D75-C38DF68A4512}"/>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E34DCDFF-9D3B-4E32-8604-811A6571369F}" type="slidenum">
              <a:rPr lang="he-IL" smtClean="0"/>
              <a:t>‹#›</a:t>
            </a:fld>
            <a:endParaRPr lang="he-IL"/>
          </a:p>
        </p:txBody>
      </p:sp>
    </p:spTree>
    <p:extLst>
      <p:ext uri="{BB962C8B-B14F-4D97-AF65-F5344CB8AC3E}">
        <p14:creationId xmlns:p14="http://schemas.microsoft.com/office/powerpoint/2010/main" val="2885140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4067" y="274633"/>
            <a:ext cx="8019200" cy="11432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774067" y="1803400"/>
            <a:ext cx="8019200" cy="42156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a:buNone/>
              <a:defRPr sz="1733">
                <a:solidFill>
                  <a:schemeClr val="lt1"/>
                </a:solidFill>
                <a:latin typeface="Lexend Deca"/>
                <a:ea typeface="Lexend Deca"/>
                <a:cs typeface="Lexend Deca"/>
                <a:sym typeface="Lexend Deca"/>
              </a:defRPr>
            </a:lvl1pPr>
            <a:lvl2pPr lvl="1" algn="r">
              <a:buNone/>
              <a:defRPr sz="1733">
                <a:solidFill>
                  <a:schemeClr val="lt1"/>
                </a:solidFill>
                <a:latin typeface="Lexend Deca"/>
                <a:ea typeface="Lexend Deca"/>
                <a:cs typeface="Lexend Deca"/>
                <a:sym typeface="Lexend Deca"/>
              </a:defRPr>
            </a:lvl2pPr>
            <a:lvl3pPr lvl="2" algn="r">
              <a:buNone/>
              <a:defRPr sz="1733">
                <a:solidFill>
                  <a:schemeClr val="lt1"/>
                </a:solidFill>
                <a:latin typeface="Lexend Deca"/>
                <a:ea typeface="Lexend Deca"/>
                <a:cs typeface="Lexend Deca"/>
                <a:sym typeface="Lexend Deca"/>
              </a:defRPr>
            </a:lvl3pPr>
            <a:lvl4pPr lvl="3" algn="r">
              <a:buNone/>
              <a:defRPr sz="1733">
                <a:solidFill>
                  <a:schemeClr val="lt1"/>
                </a:solidFill>
                <a:latin typeface="Lexend Deca"/>
                <a:ea typeface="Lexend Deca"/>
                <a:cs typeface="Lexend Deca"/>
                <a:sym typeface="Lexend Deca"/>
              </a:defRPr>
            </a:lvl4pPr>
            <a:lvl5pPr lvl="4" algn="r">
              <a:buNone/>
              <a:defRPr sz="1733">
                <a:solidFill>
                  <a:schemeClr val="lt1"/>
                </a:solidFill>
                <a:latin typeface="Lexend Deca"/>
                <a:ea typeface="Lexend Deca"/>
                <a:cs typeface="Lexend Deca"/>
                <a:sym typeface="Lexend Deca"/>
              </a:defRPr>
            </a:lvl5pPr>
            <a:lvl6pPr lvl="5" algn="r">
              <a:buNone/>
              <a:defRPr sz="1733">
                <a:solidFill>
                  <a:schemeClr val="lt1"/>
                </a:solidFill>
                <a:latin typeface="Lexend Deca"/>
                <a:ea typeface="Lexend Deca"/>
                <a:cs typeface="Lexend Deca"/>
                <a:sym typeface="Lexend Deca"/>
              </a:defRPr>
            </a:lvl6pPr>
            <a:lvl7pPr lvl="6" algn="r">
              <a:buNone/>
              <a:defRPr sz="1733">
                <a:solidFill>
                  <a:schemeClr val="lt1"/>
                </a:solidFill>
                <a:latin typeface="Lexend Deca"/>
                <a:ea typeface="Lexend Deca"/>
                <a:cs typeface="Lexend Deca"/>
                <a:sym typeface="Lexend Deca"/>
              </a:defRPr>
            </a:lvl7pPr>
            <a:lvl8pPr lvl="7" algn="r">
              <a:buNone/>
              <a:defRPr sz="1733">
                <a:solidFill>
                  <a:schemeClr val="lt1"/>
                </a:solidFill>
                <a:latin typeface="Lexend Deca"/>
                <a:ea typeface="Lexend Deca"/>
                <a:cs typeface="Lexend Deca"/>
                <a:sym typeface="Lexend Deca"/>
              </a:defRPr>
            </a:lvl8pPr>
            <a:lvl9pPr lvl="8" algn="r">
              <a:buNone/>
              <a:defRPr sz="1733">
                <a:solidFill>
                  <a:schemeClr val="lt1"/>
                </a:solidFill>
                <a:latin typeface="Lexend Deca"/>
                <a:ea typeface="Lexend Deca"/>
                <a:cs typeface="Lexend Deca"/>
                <a:sym typeface="Lexend Deca"/>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251311415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AlmogJakov"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hyperlink" Target="https://github.com/itay-rafee"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p>
            <a:pPr algn="l"/>
            <a:r>
              <a:rPr lang="en-US" b="1" i="0" dirty="0">
                <a:solidFill>
                  <a:schemeClr val="bg1"/>
                </a:solidFill>
                <a:effectLst/>
                <a:latin typeface="Rubik" panose="02000604000000020004" pitchFamily="2" charset="-79"/>
                <a:cs typeface="Rubik" panose="02000604000000020004" pitchFamily="2" charset="-79"/>
              </a:rPr>
              <a:t>Car Damage Assessment</a:t>
            </a:r>
            <a:br>
              <a:rPr lang="en-US" b="1" i="0" dirty="0">
                <a:solidFill>
                  <a:schemeClr val="bg1"/>
                </a:solidFill>
                <a:effectLst/>
                <a:latin typeface="Rubik" panose="02000604000000020004" pitchFamily="2" charset="-79"/>
                <a:cs typeface="Rubik" panose="02000604000000020004" pitchFamily="2" charset="-79"/>
              </a:rPr>
            </a:br>
            <a:r>
              <a:rPr lang="en-US" sz="3733" b="0" dirty="0">
                <a:solidFill>
                  <a:schemeClr val="bg1"/>
                </a:solidFill>
                <a:latin typeface="Rubik" panose="02000604000000020004" pitchFamily="2" charset="-79"/>
                <a:cs typeface="Rubik" panose="02000604000000020004" pitchFamily="2" charset="-79"/>
              </a:rPr>
              <a:t>Using Machine Learning</a:t>
            </a:r>
            <a:endParaRPr lang="en-US" b="0" i="0" dirty="0">
              <a:solidFill>
                <a:schemeClr val="bg1"/>
              </a:solidFill>
              <a:effectLst/>
              <a:latin typeface="Rubik" panose="02000604000000020004" pitchFamily="2" charset="-79"/>
              <a:cs typeface="Rubik" panose="02000604000000020004" pitchFamily="2" charset="-79"/>
            </a:endParaRPr>
          </a:p>
        </p:txBody>
      </p:sp>
      <p:pic>
        <p:nvPicPr>
          <p:cNvPr id="61" name="Google Shape;61;p13"/>
          <p:cNvPicPr preferRelativeResize="0"/>
          <p:nvPr/>
        </p:nvPicPr>
        <p:blipFill>
          <a:blip r:embed="rId3">
            <a:alphaModFix/>
          </a:blip>
          <a:stretch>
            <a:fillRect/>
          </a:stretch>
        </p:blipFill>
        <p:spPr>
          <a:xfrm>
            <a:off x="7859300" y="1401208"/>
            <a:ext cx="2377133" cy="2709000"/>
          </a:xfrm>
          <a:prstGeom prst="rect">
            <a:avLst/>
          </a:prstGeom>
          <a:noFill/>
          <a:ln>
            <a:noFill/>
          </a:ln>
        </p:spPr>
      </p:pic>
      <p:pic>
        <p:nvPicPr>
          <p:cNvPr id="62" name="Google Shape;62;p13"/>
          <p:cNvPicPr preferRelativeResize="0"/>
          <p:nvPr/>
        </p:nvPicPr>
        <p:blipFill>
          <a:blip r:embed="rId4">
            <a:alphaModFix/>
          </a:blip>
          <a:stretch>
            <a:fillRect/>
          </a:stretch>
        </p:blipFill>
        <p:spPr>
          <a:xfrm>
            <a:off x="7094419" y="504432"/>
            <a:ext cx="883333" cy="968733"/>
          </a:xfrm>
          <a:prstGeom prst="rect">
            <a:avLst/>
          </a:prstGeom>
          <a:noFill/>
          <a:ln>
            <a:noFill/>
          </a:ln>
        </p:spPr>
      </p:pic>
      <p:pic>
        <p:nvPicPr>
          <p:cNvPr id="63" name="Google Shape;63;p13"/>
          <p:cNvPicPr preferRelativeResize="0"/>
          <p:nvPr/>
        </p:nvPicPr>
        <p:blipFill>
          <a:blip r:embed="rId5">
            <a:alphaModFix/>
          </a:blip>
          <a:stretch>
            <a:fillRect/>
          </a:stretch>
        </p:blipFill>
        <p:spPr>
          <a:xfrm>
            <a:off x="10125027" y="1179481"/>
            <a:ext cx="642767" cy="700267"/>
          </a:xfrm>
          <a:prstGeom prst="rect">
            <a:avLst/>
          </a:prstGeom>
          <a:noFill/>
          <a:ln>
            <a:noFill/>
          </a:ln>
        </p:spPr>
      </p:pic>
      <p:pic>
        <p:nvPicPr>
          <p:cNvPr id="64" name="Google Shape;64;p13"/>
          <p:cNvPicPr preferRelativeResize="0"/>
          <p:nvPr/>
        </p:nvPicPr>
        <p:blipFill>
          <a:blip r:embed="rId6">
            <a:alphaModFix/>
          </a:blip>
          <a:stretch>
            <a:fillRect/>
          </a:stretch>
        </p:blipFill>
        <p:spPr>
          <a:xfrm>
            <a:off x="7495590" y="5379435"/>
            <a:ext cx="781553" cy="915067"/>
          </a:xfrm>
          <a:prstGeom prst="rect">
            <a:avLst/>
          </a:prstGeom>
          <a:noFill/>
          <a:ln>
            <a:noFill/>
          </a:ln>
        </p:spPr>
      </p:pic>
      <p:pic>
        <p:nvPicPr>
          <p:cNvPr id="65" name="Google Shape;65;p13"/>
          <p:cNvPicPr preferRelativeResize="0"/>
          <p:nvPr/>
        </p:nvPicPr>
        <p:blipFill>
          <a:blip r:embed="rId7">
            <a:alphaModFix/>
          </a:blip>
          <a:stretch>
            <a:fillRect/>
          </a:stretch>
        </p:blipFill>
        <p:spPr>
          <a:xfrm>
            <a:off x="11205866" y="4832586"/>
            <a:ext cx="429133" cy="597900"/>
          </a:xfrm>
          <a:prstGeom prst="rect">
            <a:avLst/>
          </a:prstGeom>
          <a:noFill/>
          <a:ln>
            <a:noFill/>
          </a:ln>
        </p:spPr>
      </p:pic>
      <p:pic>
        <p:nvPicPr>
          <p:cNvPr id="66" name="Google Shape;66;p13"/>
          <p:cNvPicPr preferRelativeResize="0"/>
          <p:nvPr/>
        </p:nvPicPr>
        <p:blipFill>
          <a:blip r:embed="rId7">
            <a:alphaModFix/>
          </a:blip>
          <a:stretch>
            <a:fillRect/>
          </a:stretch>
        </p:blipFill>
        <p:spPr>
          <a:xfrm>
            <a:off x="11552791" y="5010510"/>
            <a:ext cx="429133" cy="597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Histogram Equalization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Increasing image contrast (larger changes between pixels)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Before                                                    After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10</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3EB9B699-51D5-4F73-BDCA-6303E7BD2834}"/>
              </a:ext>
            </a:extLst>
          </p:cNvPr>
          <p:cNvPicPr>
            <a:picLocks noChangeAspect="1"/>
          </p:cNvPicPr>
          <p:nvPr/>
        </p:nvPicPr>
        <p:blipFill>
          <a:blip r:embed="rId3"/>
          <a:stretch>
            <a:fillRect/>
          </a:stretch>
        </p:blipFill>
        <p:spPr>
          <a:xfrm>
            <a:off x="2779341" y="2691937"/>
            <a:ext cx="3316659" cy="2228795"/>
          </a:xfrm>
          <a:prstGeom prst="rect">
            <a:avLst/>
          </a:prstGeom>
          <a:effectLst>
            <a:softEdge rad="63500"/>
          </a:effectLst>
        </p:spPr>
      </p:pic>
      <p:pic>
        <p:nvPicPr>
          <p:cNvPr id="7" name="תמונה 6">
            <a:extLst>
              <a:ext uri="{FF2B5EF4-FFF2-40B4-BE49-F238E27FC236}">
                <a16:creationId xmlns:a16="http://schemas.microsoft.com/office/drawing/2014/main" id="{AE3613AC-DDE0-434D-8AAB-2B98CC119B45}"/>
              </a:ext>
            </a:extLst>
          </p:cNvPr>
          <p:cNvPicPr>
            <a:picLocks noChangeAspect="1"/>
          </p:cNvPicPr>
          <p:nvPr/>
        </p:nvPicPr>
        <p:blipFill>
          <a:blip r:embed="rId4"/>
          <a:stretch>
            <a:fillRect/>
          </a:stretch>
        </p:blipFill>
        <p:spPr>
          <a:xfrm>
            <a:off x="6178915" y="2691937"/>
            <a:ext cx="3316659" cy="2228795"/>
          </a:xfrm>
          <a:prstGeom prst="rect">
            <a:avLst/>
          </a:prstGeom>
          <a:effectLst>
            <a:softEdge rad="63500"/>
          </a:effectLst>
        </p:spPr>
      </p:pic>
    </p:spTree>
    <p:extLst>
      <p:ext uri="{BB962C8B-B14F-4D97-AF65-F5344CB8AC3E}">
        <p14:creationId xmlns:p14="http://schemas.microsoft.com/office/powerpoint/2010/main" val="836514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291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White Balance</a:t>
            </a:r>
            <a:endParaRPr lang="he-IL" sz="1867" b="1" dirty="0">
              <a:latin typeface="Rubik" panose="02000604000000020004" pitchFamily="2" charset="-79"/>
              <a:cs typeface="Rubik" panose="02000604000000020004" pitchFamily="2" charset="-79"/>
            </a:endParaRPr>
          </a:p>
          <a:p>
            <a:pPr marL="101597" indent="0">
              <a:buNone/>
            </a:pPr>
            <a:r>
              <a:rPr lang="en-US" sz="1867" dirty="0">
                <a:latin typeface="Rubik" panose="02000604000000020004" pitchFamily="2" charset="-79"/>
                <a:cs typeface="Rubik" panose="02000604000000020004" pitchFamily="2" charset="-79"/>
              </a:rPr>
              <a:t>         Corrects the color appearance of the image </a:t>
            </a:r>
          </a:p>
          <a:p>
            <a:pPr marL="101597" indent="0">
              <a:buNone/>
            </a:pPr>
            <a:r>
              <a:rPr lang="en-US" sz="1867" dirty="0">
                <a:latin typeface="Rubik" panose="02000604000000020004" pitchFamily="2" charset="-79"/>
                <a:cs typeface="Rubik" panose="02000604000000020004" pitchFamily="2" charset="-79"/>
              </a:rPr>
              <a:t>          based on the white color</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11</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1881DDF9-20F9-4DFE-8975-FF7730FC4CDC}"/>
              </a:ext>
            </a:extLst>
          </p:cNvPr>
          <p:cNvPicPr>
            <a:picLocks noChangeAspect="1"/>
          </p:cNvPicPr>
          <p:nvPr/>
        </p:nvPicPr>
        <p:blipFill>
          <a:blip r:embed="rId3"/>
          <a:stretch>
            <a:fillRect/>
          </a:stretch>
        </p:blipFill>
        <p:spPr>
          <a:xfrm>
            <a:off x="1027200" y="3194574"/>
            <a:ext cx="10137600" cy="1716852"/>
          </a:xfrm>
          <a:prstGeom prst="rect">
            <a:avLst/>
          </a:prstGeom>
          <a:effectLst>
            <a:softEdge rad="38100"/>
          </a:effectLst>
        </p:spPr>
      </p:pic>
    </p:spTree>
    <p:extLst>
      <p:ext uri="{BB962C8B-B14F-4D97-AF65-F5344CB8AC3E}">
        <p14:creationId xmlns:p14="http://schemas.microsoft.com/office/powerpoint/2010/main" val="2041167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147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Gamma Correction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Change the brightness of the image</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0685C3A-7616-416F-BEC9-F52850EF5A7E}"/>
              </a:ext>
            </a:extLst>
          </p:cNvPr>
          <p:cNvPicPr>
            <a:picLocks noChangeAspect="1"/>
          </p:cNvPicPr>
          <p:nvPr/>
        </p:nvPicPr>
        <p:blipFill>
          <a:blip r:embed="rId3"/>
          <a:stretch>
            <a:fillRect/>
          </a:stretch>
        </p:blipFill>
        <p:spPr>
          <a:xfrm>
            <a:off x="2717225" y="2742515"/>
            <a:ext cx="6757551" cy="2982796"/>
          </a:xfrm>
          <a:prstGeom prst="rect">
            <a:avLst/>
          </a:prstGeom>
          <a:effectLst>
            <a:softEdge rad="38100"/>
          </a:effectLst>
        </p:spPr>
      </p:pic>
    </p:spTree>
    <p:extLst>
      <p:ext uri="{BB962C8B-B14F-4D97-AF65-F5344CB8AC3E}">
        <p14:creationId xmlns:p14="http://schemas.microsoft.com/office/powerpoint/2010/main" val="17068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HSV</a:t>
            </a:r>
          </a:p>
          <a:p>
            <a:pPr marL="101597" indent="0">
              <a:buNone/>
            </a:pPr>
            <a:r>
              <a:rPr lang="en-US" sz="1867" dirty="0">
                <a:latin typeface="Rubik" panose="02000604000000020004" pitchFamily="2" charset="-79"/>
                <a:cs typeface="Rubik" panose="02000604000000020004" pitchFamily="2" charset="-79"/>
              </a:rPr>
              <a:t>         Color space that defined by hue (color range), </a:t>
            </a:r>
          </a:p>
          <a:p>
            <a:pPr marL="101597" indent="0">
              <a:buNone/>
            </a:pPr>
            <a:r>
              <a:rPr lang="en-US" sz="1867" dirty="0">
                <a:latin typeface="Rubik" panose="02000604000000020004" pitchFamily="2" charset="-79"/>
                <a:cs typeface="Rubik" panose="02000604000000020004" pitchFamily="2" charset="-79"/>
              </a:rPr>
              <a:t>         saturation (darkness range), value (brightness range)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HSV</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13</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BF21D485-0DC3-4E58-8844-DAB4F5238E3A}"/>
              </a:ext>
            </a:extLst>
          </p:cNvPr>
          <p:cNvPicPr>
            <a:picLocks noChangeAspect="1"/>
          </p:cNvPicPr>
          <p:nvPr/>
        </p:nvPicPr>
        <p:blipFill>
          <a:blip r:embed="rId3"/>
          <a:stretch>
            <a:fillRect/>
          </a:stretch>
        </p:blipFill>
        <p:spPr>
          <a:xfrm>
            <a:off x="3057750" y="3123938"/>
            <a:ext cx="6076500" cy="2221769"/>
          </a:xfrm>
          <a:prstGeom prst="rect">
            <a:avLst/>
          </a:prstGeom>
          <a:effectLst>
            <a:softEdge rad="38100"/>
          </a:effectLst>
        </p:spPr>
      </p:pic>
    </p:spTree>
    <p:extLst>
      <p:ext uri="{BB962C8B-B14F-4D97-AF65-F5344CB8AC3E}">
        <p14:creationId xmlns:p14="http://schemas.microsoft.com/office/powerpoint/2010/main" val="1330839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BGR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Color space similar to RGB color space but in reverse layout</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BGR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14</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E0565339-9302-4658-BA8B-558010F940A1}"/>
              </a:ext>
            </a:extLst>
          </p:cNvPr>
          <p:cNvPicPr>
            <a:picLocks noChangeAspect="1"/>
          </p:cNvPicPr>
          <p:nvPr/>
        </p:nvPicPr>
        <p:blipFill>
          <a:blip r:embed="rId3"/>
          <a:stretch>
            <a:fillRect/>
          </a:stretch>
        </p:blipFill>
        <p:spPr>
          <a:xfrm>
            <a:off x="6180188" y="2701538"/>
            <a:ext cx="2882901" cy="2228797"/>
          </a:xfrm>
          <a:prstGeom prst="rect">
            <a:avLst/>
          </a:prstGeom>
          <a:effectLst>
            <a:softEdge rad="38100"/>
          </a:effectLst>
        </p:spPr>
      </p:pic>
      <p:pic>
        <p:nvPicPr>
          <p:cNvPr id="7" name="תמונה 6">
            <a:extLst>
              <a:ext uri="{FF2B5EF4-FFF2-40B4-BE49-F238E27FC236}">
                <a16:creationId xmlns:a16="http://schemas.microsoft.com/office/drawing/2014/main" id="{B32F92C5-F801-4628-9E28-3BD25CC0453D}"/>
              </a:ext>
            </a:extLst>
          </p:cNvPr>
          <p:cNvPicPr>
            <a:picLocks noChangeAspect="1"/>
          </p:cNvPicPr>
          <p:nvPr/>
        </p:nvPicPr>
        <p:blipFill>
          <a:blip r:embed="rId4"/>
          <a:stretch>
            <a:fillRect/>
          </a:stretch>
        </p:blipFill>
        <p:spPr>
          <a:xfrm>
            <a:off x="3222360" y="2701538"/>
            <a:ext cx="2880537" cy="2228796"/>
          </a:xfrm>
          <a:prstGeom prst="rect">
            <a:avLst/>
          </a:prstGeom>
          <a:effectLst>
            <a:softEdge rad="38100"/>
          </a:effectLst>
        </p:spPr>
      </p:pic>
    </p:spTree>
    <p:extLst>
      <p:ext uri="{BB962C8B-B14F-4D97-AF65-F5344CB8AC3E}">
        <p14:creationId xmlns:p14="http://schemas.microsoft.com/office/powerpoint/2010/main" val="2099504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99491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a:t>
            </a:r>
          </a:p>
          <a:p>
            <a:pPr marL="101597" indent="0">
              <a:buNone/>
            </a:pPr>
            <a:r>
              <a:rPr lang="en-US" sz="1867" dirty="0">
                <a:latin typeface="Rubik" panose="02000604000000020004" pitchFamily="2" charset="-79"/>
                <a:cs typeface="Rubik" panose="02000604000000020004" pitchFamily="2" charset="-79"/>
              </a:rPr>
              <a:t>         Finding a parametric shape (characterized by parameters like line) by mapping  </a:t>
            </a:r>
          </a:p>
          <a:p>
            <a:pPr marL="101597" indent="0">
              <a:buNone/>
            </a:pPr>
            <a:r>
              <a:rPr lang="en-US" sz="1867" dirty="0">
                <a:latin typeface="Rubik" panose="02000604000000020004" pitchFamily="2" charset="-79"/>
                <a:cs typeface="Rubik" panose="02000604000000020004" pitchFamily="2" charset="-79"/>
              </a:rPr>
              <a:t>         each edge pixel to a new space whose dimensions represent the shape parameters</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15</a:t>
            </a:fld>
            <a:endParaRPr kern="0">
              <a:solidFill>
                <a:srgbClr val="FFFFFF"/>
              </a:solidFill>
              <a:latin typeface="Rubik" panose="02000604000000020004" pitchFamily="2" charset="-79"/>
              <a:cs typeface="Rubik" panose="02000604000000020004" pitchFamily="2" charset="-79"/>
            </a:endParaRPr>
          </a:p>
        </p:txBody>
      </p:sp>
      <p:pic>
        <p:nvPicPr>
          <p:cNvPr id="4098" name="Picture 2">
            <a:extLst>
              <a:ext uri="{FF2B5EF4-FFF2-40B4-BE49-F238E27FC236}">
                <a16:creationId xmlns:a16="http://schemas.microsoft.com/office/drawing/2014/main" id="{B6E55E89-4216-44E4-B776-36853BD866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8867" y="3150400"/>
            <a:ext cx="3043200" cy="3043200"/>
          </a:xfrm>
          <a:prstGeom prst="rect">
            <a:avLst/>
          </a:prstGeom>
          <a:noFill/>
          <a:extLst>
            <a:ext uri="{909E8E84-426E-40DD-AFC4-6F175D3DCCD1}">
              <a14:hiddenFill xmlns:a14="http://schemas.microsoft.com/office/drawing/2010/main">
                <a:solidFill>
                  <a:srgbClr val="FFFFFF"/>
                </a:solidFill>
              </a14:hiddenFill>
            </a:ext>
          </a:extLst>
        </p:spPr>
      </p:pic>
      <p:pic>
        <p:nvPicPr>
          <p:cNvPr id="3" name="תמונה 2">
            <a:extLst>
              <a:ext uri="{FF2B5EF4-FFF2-40B4-BE49-F238E27FC236}">
                <a16:creationId xmlns:a16="http://schemas.microsoft.com/office/drawing/2014/main" id="{4AE912AA-2B3E-48B2-A908-80B7714C0009}"/>
              </a:ext>
            </a:extLst>
          </p:cNvPr>
          <p:cNvPicPr>
            <a:picLocks noChangeAspect="1"/>
          </p:cNvPicPr>
          <p:nvPr/>
        </p:nvPicPr>
        <p:blipFill>
          <a:blip r:embed="rId4"/>
          <a:stretch>
            <a:fillRect/>
          </a:stretch>
        </p:blipFill>
        <p:spPr>
          <a:xfrm>
            <a:off x="6286967" y="3313100"/>
            <a:ext cx="2717800" cy="2717800"/>
          </a:xfrm>
          <a:prstGeom prst="rect">
            <a:avLst/>
          </a:prstGeom>
        </p:spPr>
      </p:pic>
    </p:spTree>
    <p:extLst>
      <p:ext uri="{BB962C8B-B14F-4D97-AF65-F5344CB8AC3E}">
        <p14:creationId xmlns:p14="http://schemas.microsoft.com/office/powerpoint/2010/main" val="1357156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pPr marL="101597" indent="0">
              <a:buNone/>
            </a:pPr>
            <a:r>
              <a:rPr lang="en-US" sz="1867" b="1" dirty="0">
                <a:latin typeface="Rubik" panose="02000604000000020004" pitchFamily="2" charset="-79"/>
                <a:cs typeface="Rubik" panose="02000604000000020004" pitchFamily="2" charset="-79"/>
              </a:rPr>
              <a:t>… And more tweaks like:</a:t>
            </a:r>
          </a:p>
          <a:p>
            <a:r>
              <a:rPr lang="en-US" sz="1867" b="1" dirty="0">
                <a:latin typeface="Rubik" panose="02000604000000020004" pitchFamily="2" charset="-79"/>
                <a:cs typeface="Rubik" panose="02000604000000020004" pitchFamily="2" charset="-79"/>
              </a:rPr>
              <a:t>Mean reduction</a:t>
            </a:r>
          </a:p>
          <a:p>
            <a:r>
              <a:rPr lang="en-US" sz="1867" b="1" dirty="0">
                <a:latin typeface="Rubik" panose="02000604000000020004" pitchFamily="2" charset="-79"/>
                <a:cs typeface="Rubik" panose="02000604000000020004" pitchFamily="2" charset="-79"/>
              </a:rPr>
              <a:t>Resized Images (112X112)</a:t>
            </a:r>
            <a:endParaRPr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16</a:t>
            </a:fld>
            <a:endParaRPr kern="0">
              <a:solidFill>
                <a:srgbClr val="FFFFFF"/>
              </a:solidFill>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058226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 Results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17</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2FFB5418-061D-4A93-AFDC-4A44DB4F034C}"/>
              </a:ext>
            </a:extLst>
          </p:cNvPr>
          <p:cNvPicPr>
            <a:picLocks noChangeAspect="1"/>
          </p:cNvPicPr>
          <p:nvPr/>
        </p:nvPicPr>
        <p:blipFill>
          <a:blip r:embed="rId3"/>
          <a:stretch>
            <a:fillRect/>
          </a:stretch>
        </p:blipFill>
        <p:spPr>
          <a:xfrm>
            <a:off x="1609730" y="1417834"/>
            <a:ext cx="7858941" cy="4896591"/>
          </a:xfrm>
          <a:prstGeom prst="rect">
            <a:avLst/>
          </a:prstGeom>
        </p:spPr>
      </p:pic>
      <p:cxnSp>
        <p:nvCxnSpPr>
          <p:cNvPr id="7" name="מחבר חץ ישר 6">
            <a:extLst>
              <a:ext uri="{FF2B5EF4-FFF2-40B4-BE49-F238E27FC236}">
                <a16:creationId xmlns:a16="http://schemas.microsoft.com/office/drawing/2014/main" id="{5F8D4767-8049-4587-82E1-7E2DAD1773BF}"/>
              </a:ext>
            </a:extLst>
          </p:cNvPr>
          <p:cNvCxnSpPr/>
          <p:nvPr/>
        </p:nvCxnSpPr>
        <p:spPr>
          <a:xfrm flipH="1">
            <a:off x="8211889" y="4344924"/>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מחבר חץ ישר 11">
            <a:extLst>
              <a:ext uri="{FF2B5EF4-FFF2-40B4-BE49-F238E27FC236}">
                <a16:creationId xmlns:a16="http://schemas.microsoft.com/office/drawing/2014/main" id="{0CFEFA82-6BAE-4AE0-9578-BF34DED68D36}"/>
              </a:ext>
            </a:extLst>
          </p:cNvPr>
          <p:cNvCxnSpPr/>
          <p:nvPr/>
        </p:nvCxnSpPr>
        <p:spPr>
          <a:xfrm flipH="1">
            <a:off x="8217267" y="5073835"/>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413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Analysis Of The Techniques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18</a:t>
            </a:fld>
            <a:endParaRPr kern="0">
              <a:solidFill>
                <a:srgbClr val="FFFFFF"/>
              </a:solidFill>
              <a:latin typeface="Rubik" panose="02000604000000020004" pitchFamily="2" charset="-79"/>
              <a:cs typeface="Rubik" panose="02000604000000020004" pitchFamily="2" charset="-79"/>
            </a:endParaRPr>
          </a:p>
        </p:txBody>
      </p:sp>
      <p:sp>
        <p:nvSpPr>
          <p:cNvPr id="8" name="Google Shape;104;p18">
            <a:extLst>
              <a:ext uri="{FF2B5EF4-FFF2-40B4-BE49-F238E27FC236}">
                <a16:creationId xmlns:a16="http://schemas.microsoft.com/office/drawing/2014/main" id="{76C4D77A-2B4C-47D6-9DE5-A09486083C0C}"/>
              </a:ext>
            </a:extLst>
          </p:cNvPr>
          <p:cNvSpPr txBox="1">
            <a:spLocks noGrp="1"/>
          </p:cNvSpPr>
          <p:nvPr>
            <p:ph type="body" idx="1"/>
          </p:nvPr>
        </p:nvSpPr>
        <p:spPr>
          <a:xfrm>
            <a:off x="774067" y="1803400"/>
            <a:ext cx="106403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  - </a:t>
            </a:r>
            <a:r>
              <a:rPr lang="en-US" sz="1867" dirty="0">
                <a:latin typeface="Rubik" panose="02000604000000020004" pitchFamily="2" charset="-79"/>
                <a:cs typeface="Rubik" panose="02000604000000020004" pitchFamily="2" charset="-79"/>
              </a:rPr>
              <a:t>Loss of information of the image corners as a result of rotation</a:t>
            </a:r>
          </a:p>
          <a:p>
            <a:r>
              <a:rPr lang="en-US" sz="1867" b="1" dirty="0">
                <a:latin typeface="Rubik" panose="02000604000000020004" pitchFamily="2" charset="-79"/>
                <a:cs typeface="Rubik" panose="02000604000000020004" pitchFamily="2" charset="-79"/>
              </a:rPr>
              <a:t>Stacked Flipped Image - </a:t>
            </a:r>
            <a:r>
              <a:rPr lang="en-US" sz="1867" dirty="0">
                <a:latin typeface="Rubik" panose="02000604000000020004" pitchFamily="2" charset="-79"/>
                <a:cs typeface="Rubik" panose="02000604000000020004" pitchFamily="2" charset="-79"/>
              </a:rPr>
              <a:t>Increasing the number of features leads to inaccuracy</a:t>
            </a:r>
          </a:p>
          <a:p>
            <a:r>
              <a:rPr lang="en-US" sz="1867" b="1" dirty="0">
                <a:latin typeface="Rubik" panose="02000604000000020004" pitchFamily="2" charset="-79"/>
                <a:cs typeface="Rubik" panose="02000604000000020004" pitchFamily="2" charset="-79"/>
              </a:rPr>
              <a:t>Using Canny – </a:t>
            </a:r>
            <a:r>
              <a:rPr lang="en-US" sz="1867" dirty="0">
                <a:latin typeface="Rubik" panose="02000604000000020004" pitchFamily="2" charset="-79"/>
                <a:cs typeface="Rubik" panose="02000604000000020004" pitchFamily="2" charset="-79"/>
              </a:rPr>
              <a:t>Over-adjustment to a specific image as a result of highlighting the objects</a:t>
            </a:r>
          </a:p>
          <a:p>
            <a:r>
              <a:rPr lang="en-US" sz="1867" b="1" dirty="0">
                <a:latin typeface="Rubik" panose="02000604000000020004" pitchFamily="2" charset="-79"/>
                <a:cs typeface="Rubik" panose="02000604000000020004" pitchFamily="2" charset="-79"/>
              </a:rPr>
              <a:t>HSV - </a:t>
            </a:r>
            <a:r>
              <a:rPr lang="en-US" sz="1867" dirty="0">
                <a:latin typeface="Rubik" panose="02000604000000020004" pitchFamily="2" charset="-79"/>
                <a:cs typeface="Rubik" panose="02000604000000020004" pitchFamily="2" charset="-79"/>
              </a:rPr>
              <a:t>Loss of color distribution (to a smaller number)</a:t>
            </a:r>
          </a:p>
          <a:p>
            <a:r>
              <a:rPr lang="en-US" sz="1867" b="1" dirty="0">
                <a:latin typeface="Rubik" panose="02000604000000020004" pitchFamily="2" charset="-79"/>
                <a:cs typeface="Rubik" panose="02000604000000020004" pitchFamily="2" charset="-79"/>
              </a:rPr>
              <a:t>Histogram Equalization </a:t>
            </a:r>
            <a:r>
              <a:rPr lang="en-US" sz="1867" dirty="0">
                <a:latin typeface="Rubik" panose="02000604000000020004" pitchFamily="2" charset="-79"/>
                <a:cs typeface="Rubik" panose="02000604000000020004" pitchFamily="2" charset="-79"/>
              </a:rPr>
              <a:t>- Loss of color matching between images due to minimum and maximum value</a:t>
            </a:r>
          </a:p>
          <a:p>
            <a:r>
              <a:rPr lang="en-US" sz="1867" b="1" dirty="0">
                <a:latin typeface="Rubik" panose="02000604000000020004" pitchFamily="2" charset="-79"/>
                <a:cs typeface="Rubik" panose="02000604000000020004" pitchFamily="2" charset="-79"/>
              </a:rPr>
              <a:t>Black &amp; White </a:t>
            </a:r>
            <a:r>
              <a:rPr lang="en-US" sz="1867" dirty="0">
                <a:latin typeface="Rubik" panose="02000604000000020004" pitchFamily="2" charset="-79"/>
                <a:cs typeface="Rubik" panose="02000604000000020004" pitchFamily="2" charset="-79"/>
              </a:rPr>
              <a:t>- Loss of information due to image colors</a:t>
            </a:r>
          </a:p>
          <a:p>
            <a:r>
              <a:rPr lang="en-US" sz="1867" b="1" dirty="0">
                <a:latin typeface="Rubik" panose="02000604000000020004" pitchFamily="2" charset="-79"/>
                <a:cs typeface="Rubik" panose="02000604000000020004" pitchFamily="2" charset="-79"/>
              </a:rPr>
              <a:t>Image Reduction </a:t>
            </a:r>
            <a:r>
              <a:rPr lang="en-US" sz="1867" dirty="0">
                <a:latin typeface="Rubik" panose="02000604000000020004" pitchFamily="2" charset="-79"/>
                <a:cs typeface="Rubik" panose="02000604000000020004" pitchFamily="2" charset="-79"/>
              </a:rPr>
              <a:t>- information loss / aliasing</a:t>
            </a:r>
          </a:p>
          <a:p>
            <a:endParaRPr lang="en-US" sz="1867" dirty="0">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3417268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F0305-0E21-FF75-E094-DE5AC1FF7375}"/>
              </a:ext>
            </a:extLst>
          </p:cNvPr>
          <p:cNvSpPr>
            <a:spLocks noGrp="1"/>
          </p:cNvSpPr>
          <p:nvPr>
            <p:ph type="title"/>
          </p:nvPr>
        </p:nvSpPr>
        <p:spPr/>
        <p:txBody>
          <a:bodyPr/>
          <a:lstStyle/>
          <a:p>
            <a:r>
              <a:rPr lang="en-US" dirty="0"/>
              <a:t>Analysis Of The Algorithms</a:t>
            </a:r>
            <a:endParaRPr lang="en-IL" dirty="0"/>
          </a:p>
        </p:txBody>
      </p:sp>
      <p:sp>
        <p:nvSpPr>
          <p:cNvPr id="3" name="Text Placeholder 2">
            <a:extLst>
              <a:ext uri="{FF2B5EF4-FFF2-40B4-BE49-F238E27FC236}">
                <a16:creationId xmlns:a16="http://schemas.microsoft.com/office/drawing/2014/main" id="{BFD504F6-D05B-3568-F430-421A397D3048}"/>
              </a:ext>
            </a:extLst>
          </p:cNvPr>
          <p:cNvSpPr>
            <a:spLocks noGrp="1"/>
          </p:cNvSpPr>
          <p:nvPr>
            <p:ph type="body" idx="1"/>
          </p:nvPr>
        </p:nvSpPr>
        <p:spPr>
          <a:xfrm>
            <a:off x="774067" y="1803400"/>
            <a:ext cx="8019200" cy="1625600"/>
          </a:xfrm>
        </p:spPr>
        <p:txBody>
          <a:bodyPr/>
          <a:lstStyle/>
          <a:p>
            <a:r>
              <a:rPr lang="en-US" dirty="0"/>
              <a:t>Rising trend in success rates</a:t>
            </a:r>
          </a:p>
          <a:p>
            <a:r>
              <a:rPr lang="en-US" dirty="0"/>
              <a:t>How each algorithm behaved?</a:t>
            </a:r>
          </a:p>
          <a:p>
            <a:r>
              <a:rPr lang="en-US" dirty="0"/>
              <a:t>Compare the different algorithms</a:t>
            </a:r>
            <a:endParaRPr lang="en-IL" dirty="0"/>
          </a:p>
        </p:txBody>
      </p:sp>
      <p:sp>
        <p:nvSpPr>
          <p:cNvPr id="4" name="Slide Number Placeholder 3">
            <a:extLst>
              <a:ext uri="{FF2B5EF4-FFF2-40B4-BE49-F238E27FC236}">
                <a16:creationId xmlns:a16="http://schemas.microsoft.com/office/drawing/2014/main" id="{D5CBDA4A-E3F1-A3EB-7E8F-9EC944954E68}"/>
              </a:ext>
            </a:extLst>
          </p:cNvPr>
          <p:cNvSpPr>
            <a:spLocks noGrp="1"/>
          </p:cNvSpPr>
          <p:nvPr>
            <p:ph type="sldNum" idx="12"/>
          </p:nvPr>
        </p:nvSpPr>
        <p:spPr/>
        <p:txBody>
          <a:bodyPr/>
          <a:lstStyle/>
          <a:p>
            <a:pPr rtl="0"/>
            <a:fld id="{00000000-1234-1234-1234-123412341234}" type="slidenum">
              <a:rPr lang="en" smtClean="0"/>
              <a:pPr rtl="0"/>
              <a:t>19</a:t>
            </a:fld>
            <a:endParaRPr lang="en"/>
          </a:p>
        </p:txBody>
      </p:sp>
    </p:spTree>
    <p:extLst>
      <p:ext uri="{BB962C8B-B14F-4D97-AF65-F5344CB8AC3E}">
        <p14:creationId xmlns:p14="http://schemas.microsoft.com/office/powerpoint/2010/main" val="694203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ctrTitle" idx="4294967295"/>
          </p:nvPr>
        </p:nvSpPr>
        <p:spPr>
          <a:xfrm>
            <a:off x="914400" y="1741000"/>
            <a:ext cx="4823200" cy="12380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The essence of the database:</a:t>
            </a:r>
            <a:endParaRPr dirty="0">
              <a:latin typeface="Rubik" panose="02000604000000020004" pitchFamily="2" charset="-79"/>
              <a:cs typeface="Rubik" panose="02000604000000020004" pitchFamily="2" charset="-79"/>
            </a:endParaRPr>
          </a:p>
        </p:txBody>
      </p:sp>
      <p:sp>
        <p:nvSpPr>
          <p:cNvPr id="81" name="Google Shape;81;p15"/>
          <p:cNvSpPr txBox="1">
            <a:spLocks noGrp="1"/>
          </p:cNvSpPr>
          <p:nvPr>
            <p:ph type="subTitle" idx="4294967295"/>
          </p:nvPr>
        </p:nvSpPr>
        <p:spPr>
          <a:xfrm>
            <a:off x="914400" y="3069396"/>
            <a:ext cx="4577592" cy="1999600"/>
          </a:xfrm>
          <a:prstGeom prst="rect">
            <a:avLst/>
          </a:prstGeom>
        </p:spPr>
        <p:txBody>
          <a:bodyPr spcFirstLastPara="1" wrap="square" lIns="0" tIns="0" rIns="0" bIns="0" anchor="t" anchorCtr="0">
            <a:noAutofit/>
          </a:bodyPr>
          <a:lstStyle/>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The illustration show sample images from the various classes in the dataset.</a:t>
            </a:r>
          </a:p>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Note that the unknown class contains images of cars that are in either pristine or wrecked condition.</a:t>
            </a:r>
          </a:p>
        </p:txBody>
      </p:sp>
      <p:sp>
        <p:nvSpPr>
          <p:cNvPr id="83" name="Google Shape;83;p1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a:buClr>
                  <a:srgbClr val="000000"/>
                </a:buClr>
              </a:pPr>
              <a:t>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B19B1FCE-A8DB-4915-9877-4108F118A6BE}"/>
              </a:ext>
            </a:extLst>
          </p:cNvPr>
          <p:cNvPicPr>
            <a:picLocks noChangeAspect="1"/>
          </p:cNvPicPr>
          <p:nvPr/>
        </p:nvPicPr>
        <p:blipFill>
          <a:blip r:embed="rId3"/>
          <a:stretch>
            <a:fillRect/>
          </a:stretch>
        </p:blipFill>
        <p:spPr>
          <a:xfrm>
            <a:off x="5947300" y="1822490"/>
            <a:ext cx="5155513" cy="3213021"/>
          </a:xfrm>
          <a:prstGeom prst="rect">
            <a:avLst/>
          </a:prstGeom>
          <a:effectLst>
            <a:glow>
              <a:schemeClr val="accent1">
                <a:alpha val="40000"/>
              </a:schemeClr>
            </a:glow>
            <a:outerShdw blurRad="266700" dist="38100" dir="4200000" sx="50000" sy="50000" algn="ctr" rotWithShape="0">
              <a:srgbClr val="000000">
                <a:alpha val="32000"/>
              </a:srgbClr>
            </a:outerShdw>
            <a:reflection stA="39000" endPos="22000" dist="50800" dir="5400000" sy="-100000" algn="bl" rotWithShape="0"/>
            <a:softEdge rad="25400"/>
          </a:effectLst>
        </p:spPr>
      </p:pic>
      <p:sp>
        <p:nvSpPr>
          <p:cNvPr id="6" name="Google Shape;81;p15">
            <a:extLst>
              <a:ext uri="{FF2B5EF4-FFF2-40B4-BE49-F238E27FC236}">
                <a16:creationId xmlns:a16="http://schemas.microsoft.com/office/drawing/2014/main" id="{9CD54D4B-38EC-493A-BC5D-23CA5BE1CFC7}"/>
              </a:ext>
            </a:extLst>
          </p:cNvPr>
          <p:cNvSpPr txBox="1">
            <a:spLocks/>
          </p:cNvSpPr>
          <p:nvPr/>
        </p:nvSpPr>
        <p:spPr>
          <a:xfrm>
            <a:off x="914400" y="5741870"/>
            <a:ext cx="10778400" cy="5912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600"/>
              </a:spcBef>
              <a:spcAft>
                <a:spcPts val="0"/>
              </a:spcAft>
              <a:buClr>
                <a:schemeClr val="accent5"/>
              </a:buClr>
              <a:buSzPts val="1800"/>
              <a:buFont typeface="Muli"/>
              <a:buChar char="⬡"/>
              <a:defRPr sz="2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800"/>
              </a:spcBef>
              <a:buClr>
                <a:srgbClr val="A458FF"/>
              </a:buClr>
              <a:buNone/>
            </a:pPr>
            <a:r>
              <a:rPr lang="en-US" sz="1133" b="1" kern="0" dirty="0">
                <a:solidFill>
                  <a:srgbClr val="FFFFFF"/>
                </a:solidFill>
                <a:latin typeface="Rubik" panose="02000604000000020004" pitchFamily="2" charset="-79"/>
                <a:cs typeface="Rubik" panose="02000604000000020004" pitchFamily="2" charset="-79"/>
              </a:rPr>
              <a:t>Door dent: 13% | Unknown: 28% | Head Lamp: 9% |  Tail Lamp: 9% | Glass Shatter: 12% | Bumper Dent: 8% | Door Scratch: 13% | Bumper Scratch: 8%</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9369E-F47E-2804-DBDE-27BCD7F52671}"/>
              </a:ext>
            </a:extLst>
          </p:cNvPr>
          <p:cNvSpPr>
            <a:spLocks noGrp="1"/>
          </p:cNvSpPr>
          <p:nvPr>
            <p:ph type="title"/>
          </p:nvPr>
        </p:nvSpPr>
        <p:spPr/>
        <p:txBody>
          <a:bodyPr/>
          <a:lstStyle/>
          <a:p>
            <a:r>
              <a:rPr lang="en-US" dirty="0"/>
              <a:t>Rising Trend In Success Rates</a:t>
            </a:r>
            <a:endParaRPr lang="en-IL" dirty="0"/>
          </a:p>
        </p:txBody>
      </p:sp>
      <p:sp>
        <p:nvSpPr>
          <p:cNvPr id="3" name="Text Placeholder 2">
            <a:extLst>
              <a:ext uri="{FF2B5EF4-FFF2-40B4-BE49-F238E27FC236}">
                <a16:creationId xmlns:a16="http://schemas.microsoft.com/office/drawing/2014/main" id="{C19195ED-C0F6-0929-CCBF-94C7EB4C9851}"/>
              </a:ext>
            </a:extLst>
          </p:cNvPr>
          <p:cNvSpPr>
            <a:spLocks noGrp="1"/>
          </p:cNvSpPr>
          <p:nvPr>
            <p:ph type="body" idx="1"/>
          </p:nvPr>
        </p:nvSpPr>
        <p:spPr>
          <a:xfrm>
            <a:off x="774067" y="1803400"/>
            <a:ext cx="10802048" cy="4215600"/>
          </a:xfrm>
        </p:spPr>
        <p:txBody>
          <a:bodyPr/>
          <a:lstStyle/>
          <a:p>
            <a:r>
              <a:rPr lang="en-US" dirty="0"/>
              <a:t>By simply randomly guessing, you should be able to reach ~ </a:t>
            </a:r>
            <a:r>
              <a:rPr lang="en-US" b="1" dirty="0"/>
              <a:t>12.5% accuracy </a:t>
            </a:r>
            <a:r>
              <a:rPr lang="en-US" dirty="0"/>
              <a:t>(since there are eight class labels). </a:t>
            </a:r>
          </a:p>
          <a:p>
            <a:r>
              <a:rPr lang="en-US" dirty="0"/>
              <a:t>After running the algorithms (SVM, DT, KNN) with Flatten we get ~ </a:t>
            </a:r>
            <a:r>
              <a:rPr lang="he-IL" b="1" dirty="0"/>
              <a:t>35</a:t>
            </a:r>
            <a:r>
              <a:rPr lang="en-US" b="1" dirty="0"/>
              <a:t>% accuracy </a:t>
            </a:r>
            <a:r>
              <a:rPr lang="en-US" dirty="0"/>
              <a:t>(+22.5%)</a:t>
            </a:r>
          </a:p>
          <a:p>
            <a:r>
              <a:rPr lang="en-US" dirty="0"/>
              <a:t>After running CNN algorithm with Flatten we get ~ </a:t>
            </a:r>
            <a:r>
              <a:rPr lang="en-US" b="1" dirty="0"/>
              <a:t>55% accuracy </a:t>
            </a:r>
            <a:r>
              <a:rPr lang="en-US" dirty="0"/>
              <a:t>(+42.5%)</a:t>
            </a:r>
          </a:p>
          <a:p>
            <a:r>
              <a:rPr lang="en-US" dirty="0"/>
              <a:t>After running the algorithms (DT, KNN) with VGG we get ~ </a:t>
            </a:r>
            <a:r>
              <a:rPr lang="en-US" b="1" dirty="0"/>
              <a:t>6</a:t>
            </a:r>
            <a:r>
              <a:rPr lang="he-IL" b="1" dirty="0"/>
              <a:t>5</a:t>
            </a:r>
            <a:r>
              <a:rPr lang="en-US" b="1" dirty="0"/>
              <a:t>% accuracy </a:t>
            </a:r>
            <a:r>
              <a:rPr lang="en-US" dirty="0"/>
              <a:t>(+52.5%)</a:t>
            </a:r>
          </a:p>
          <a:p>
            <a:r>
              <a:rPr lang="en-US" dirty="0"/>
              <a:t>After running CNN &amp; SVM algorithms with VGG we get ~ </a:t>
            </a:r>
            <a:r>
              <a:rPr lang="en-US" b="1" dirty="0"/>
              <a:t>75% accuracy (+62.5%)!!</a:t>
            </a:r>
          </a:p>
        </p:txBody>
      </p:sp>
      <p:sp>
        <p:nvSpPr>
          <p:cNvPr id="4" name="Slide Number Placeholder 3">
            <a:extLst>
              <a:ext uri="{FF2B5EF4-FFF2-40B4-BE49-F238E27FC236}">
                <a16:creationId xmlns:a16="http://schemas.microsoft.com/office/drawing/2014/main" id="{C85D73E0-0184-0D94-084B-396DB828536A}"/>
              </a:ext>
            </a:extLst>
          </p:cNvPr>
          <p:cNvSpPr>
            <a:spLocks noGrp="1"/>
          </p:cNvSpPr>
          <p:nvPr>
            <p:ph type="sldNum" idx="12"/>
          </p:nvPr>
        </p:nvSpPr>
        <p:spPr/>
        <p:txBody>
          <a:bodyPr/>
          <a:lstStyle/>
          <a:p>
            <a:pPr rtl="0"/>
            <a:fld id="{00000000-1234-1234-1234-123412341234}" type="slidenum">
              <a:rPr lang="en" smtClean="0"/>
              <a:pPr rtl="0"/>
              <a:t>20</a:t>
            </a:fld>
            <a:endParaRPr lang="en"/>
          </a:p>
        </p:txBody>
      </p:sp>
    </p:spTree>
    <p:extLst>
      <p:ext uri="{BB962C8B-B14F-4D97-AF65-F5344CB8AC3E}">
        <p14:creationId xmlns:p14="http://schemas.microsoft.com/office/powerpoint/2010/main" val="2117747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81167-DE79-2446-BFFE-726C60E62351}"/>
              </a:ext>
            </a:extLst>
          </p:cNvPr>
          <p:cNvSpPr>
            <a:spLocks noGrp="1"/>
          </p:cNvSpPr>
          <p:nvPr>
            <p:ph type="title"/>
          </p:nvPr>
        </p:nvSpPr>
        <p:spPr/>
        <p:txBody>
          <a:bodyPr/>
          <a:lstStyle/>
          <a:p>
            <a:r>
              <a:rPr lang="en-US" dirty="0"/>
              <a:t>K-Nearest Neighbors Algorithm</a:t>
            </a:r>
            <a:endParaRPr lang="en-IL" dirty="0"/>
          </a:p>
        </p:txBody>
      </p:sp>
      <p:sp>
        <p:nvSpPr>
          <p:cNvPr id="3" name="Text Placeholder 2">
            <a:extLst>
              <a:ext uri="{FF2B5EF4-FFF2-40B4-BE49-F238E27FC236}">
                <a16:creationId xmlns:a16="http://schemas.microsoft.com/office/drawing/2014/main" id="{1BDCCDE5-F0E2-19B0-6ADA-BBFCEE404350}"/>
              </a:ext>
            </a:extLst>
          </p:cNvPr>
          <p:cNvSpPr>
            <a:spLocks noGrp="1"/>
          </p:cNvSpPr>
          <p:nvPr>
            <p:ph type="body" idx="1"/>
          </p:nvPr>
        </p:nvSpPr>
        <p:spPr>
          <a:xfrm>
            <a:off x="774067" y="1803400"/>
            <a:ext cx="9642552" cy="1625600"/>
          </a:xfrm>
        </p:spPr>
        <p:txBody>
          <a:bodyPr/>
          <a:lstStyle/>
          <a:p>
            <a:r>
              <a:rPr lang="en-US" dirty="0"/>
              <a:t>k should be wisely selected. (k~8-10 is the best result with VGG)</a:t>
            </a:r>
          </a:p>
          <a:p>
            <a:r>
              <a:rPr lang="en-US" dirty="0"/>
              <a:t>Success rates are very low with Flatten because we're losing information from the image columns.</a:t>
            </a:r>
            <a:endParaRPr lang="en-IL" dirty="0"/>
          </a:p>
        </p:txBody>
      </p:sp>
      <p:sp>
        <p:nvSpPr>
          <p:cNvPr id="4" name="Slide Number Placeholder 3">
            <a:extLst>
              <a:ext uri="{FF2B5EF4-FFF2-40B4-BE49-F238E27FC236}">
                <a16:creationId xmlns:a16="http://schemas.microsoft.com/office/drawing/2014/main" id="{90808BF5-1FDF-A783-37F1-A12143CF8613}"/>
              </a:ext>
            </a:extLst>
          </p:cNvPr>
          <p:cNvSpPr>
            <a:spLocks noGrp="1"/>
          </p:cNvSpPr>
          <p:nvPr>
            <p:ph type="sldNum" idx="12"/>
          </p:nvPr>
        </p:nvSpPr>
        <p:spPr/>
        <p:txBody>
          <a:bodyPr/>
          <a:lstStyle/>
          <a:p>
            <a:pPr rtl="0"/>
            <a:fld id="{00000000-1234-1234-1234-123412341234}" type="slidenum">
              <a:rPr lang="en" smtClean="0"/>
              <a:pPr rtl="0"/>
              <a:t>21</a:t>
            </a:fld>
            <a:endParaRPr lang="en"/>
          </a:p>
        </p:txBody>
      </p:sp>
      <p:pic>
        <p:nvPicPr>
          <p:cNvPr id="6" name="Picture 5">
            <a:extLst>
              <a:ext uri="{FF2B5EF4-FFF2-40B4-BE49-F238E27FC236}">
                <a16:creationId xmlns:a16="http://schemas.microsoft.com/office/drawing/2014/main" id="{506E9410-94BD-4AE9-24D6-FC042B4AF4AC}"/>
              </a:ext>
            </a:extLst>
          </p:cNvPr>
          <p:cNvPicPr>
            <a:picLocks noChangeAspect="1"/>
          </p:cNvPicPr>
          <p:nvPr/>
        </p:nvPicPr>
        <p:blipFill>
          <a:blip r:embed="rId2"/>
          <a:stretch>
            <a:fillRect/>
          </a:stretch>
        </p:blipFill>
        <p:spPr>
          <a:xfrm>
            <a:off x="1201318" y="3675312"/>
            <a:ext cx="3324647" cy="2515215"/>
          </a:xfrm>
          <a:prstGeom prst="rect">
            <a:avLst/>
          </a:prstGeom>
        </p:spPr>
      </p:pic>
      <p:sp>
        <p:nvSpPr>
          <p:cNvPr id="9" name="Text Placeholder 2">
            <a:extLst>
              <a:ext uri="{FF2B5EF4-FFF2-40B4-BE49-F238E27FC236}">
                <a16:creationId xmlns:a16="http://schemas.microsoft.com/office/drawing/2014/main" id="{63846E95-E2E7-9ECC-52B8-34BF9CE1619D}"/>
              </a:ext>
            </a:extLst>
          </p:cNvPr>
          <p:cNvSpPr txBox="1">
            <a:spLocks/>
          </p:cNvSpPr>
          <p:nvPr/>
        </p:nvSpPr>
        <p:spPr>
          <a:xfrm>
            <a:off x="2708138" y="3524702"/>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rPr>
              <a:t>VGG</a:t>
            </a:r>
            <a:endParaRPr lang="en-IL" sz="1200" kern="0" dirty="0">
              <a:solidFill>
                <a:schemeClr val="tx1"/>
              </a:solidFill>
            </a:endParaRPr>
          </a:p>
        </p:txBody>
      </p:sp>
      <p:pic>
        <p:nvPicPr>
          <p:cNvPr id="13" name="Picture 12">
            <a:extLst>
              <a:ext uri="{FF2B5EF4-FFF2-40B4-BE49-F238E27FC236}">
                <a16:creationId xmlns:a16="http://schemas.microsoft.com/office/drawing/2014/main" id="{29EE0EB3-0BF4-D4E7-7A4B-B75802BC976B}"/>
              </a:ext>
            </a:extLst>
          </p:cNvPr>
          <p:cNvPicPr>
            <a:picLocks noChangeAspect="1"/>
          </p:cNvPicPr>
          <p:nvPr/>
        </p:nvPicPr>
        <p:blipFill>
          <a:blip r:embed="rId3"/>
          <a:stretch>
            <a:fillRect/>
          </a:stretch>
        </p:blipFill>
        <p:spPr>
          <a:xfrm>
            <a:off x="6677192" y="3718157"/>
            <a:ext cx="3324647" cy="2501351"/>
          </a:xfrm>
          <a:prstGeom prst="rect">
            <a:avLst/>
          </a:prstGeom>
        </p:spPr>
      </p:pic>
      <p:sp>
        <p:nvSpPr>
          <p:cNvPr id="14" name="Text Placeholder 2">
            <a:extLst>
              <a:ext uri="{FF2B5EF4-FFF2-40B4-BE49-F238E27FC236}">
                <a16:creationId xmlns:a16="http://schemas.microsoft.com/office/drawing/2014/main" id="{833ECFED-DDC7-BD01-DE0F-6C8B12EEFAD5}"/>
              </a:ext>
            </a:extLst>
          </p:cNvPr>
          <p:cNvSpPr txBox="1">
            <a:spLocks/>
          </p:cNvSpPr>
          <p:nvPr/>
        </p:nvSpPr>
        <p:spPr>
          <a:xfrm>
            <a:off x="7987143" y="3588282"/>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rPr>
              <a:t>Flatten</a:t>
            </a:r>
            <a:endParaRPr lang="en-IL" sz="1400" kern="0" dirty="0">
              <a:solidFill>
                <a:schemeClr val="tx1"/>
              </a:solidFill>
            </a:endParaRPr>
          </a:p>
        </p:txBody>
      </p:sp>
    </p:spTree>
    <p:extLst>
      <p:ext uri="{BB962C8B-B14F-4D97-AF65-F5344CB8AC3E}">
        <p14:creationId xmlns:p14="http://schemas.microsoft.com/office/powerpoint/2010/main" val="279534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5FA50-2EFD-12AA-1A64-B1651A987F32}"/>
              </a:ext>
            </a:extLst>
          </p:cNvPr>
          <p:cNvSpPr>
            <a:spLocks noGrp="1"/>
          </p:cNvSpPr>
          <p:nvPr>
            <p:ph type="title"/>
          </p:nvPr>
        </p:nvSpPr>
        <p:spPr>
          <a:xfrm>
            <a:off x="782349" y="255780"/>
            <a:ext cx="8019200" cy="1143200"/>
          </a:xfrm>
        </p:spPr>
        <p:txBody>
          <a:bodyPr/>
          <a:lstStyle/>
          <a:p>
            <a:r>
              <a:rPr lang="en-US" dirty="0"/>
              <a:t>Decision Tree Algorithm</a:t>
            </a:r>
            <a:endParaRPr lang="en-IL" dirty="0"/>
          </a:p>
        </p:txBody>
      </p:sp>
      <p:sp>
        <p:nvSpPr>
          <p:cNvPr id="3" name="Text Placeholder 2">
            <a:extLst>
              <a:ext uri="{FF2B5EF4-FFF2-40B4-BE49-F238E27FC236}">
                <a16:creationId xmlns:a16="http://schemas.microsoft.com/office/drawing/2014/main" id="{5C4AD662-3D02-9A45-FB7F-4D78AE467201}"/>
              </a:ext>
            </a:extLst>
          </p:cNvPr>
          <p:cNvSpPr>
            <a:spLocks noGrp="1"/>
          </p:cNvSpPr>
          <p:nvPr>
            <p:ph type="body" idx="1"/>
          </p:nvPr>
        </p:nvSpPr>
        <p:spPr>
          <a:xfrm>
            <a:off x="774066" y="1803400"/>
            <a:ext cx="8521255" cy="2126654"/>
          </a:xfrm>
        </p:spPr>
        <p:txBody>
          <a:bodyPr/>
          <a:lstStyle/>
          <a:p>
            <a:r>
              <a:rPr lang="en-US" dirty="0"/>
              <a:t>Tree may grow to be very complex while training complicated datasets.</a:t>
            </a:r>
          </a:p>
          <a:p>
            <a:r>
              <a:rPr lang="en-US" dirty="0"/>
              <a:t>VGG reaches high percentages</a:t>
            </a:r>
            <a:r>
              <a:rPr lang="he-IL" dirty="0"/>
              <a:t> </a:t>
            </a:r>
            <a:r>
              <a:rPr lang="en-US" dirty="0"/>
              <a:t>in larger trees compared to Flatten</a:t>
            </a:r>
            <a:endParaRPr lang="en-IL" dirty="0"/>
          </a:p>
        </p:txBody>
      </p:sp>
      <p:sp>
        <p:nvSpPr>
          <p:cNvPr id="4" name="Slide Number Placeholder 3">
            <a:extLst>
              <a:ext uri="{FF2B5EF4-FFF2-40B4-BE49-F238E27FC236}">
                <a16:creationId xmlns:a16="http://schemas.microsoft.com/office/drawing/2014/main" id="{67633FD7-7422-72A0-F502-0970B9225AAC}"/>
              </a:ext>
            </a:extLst>
          </p:cNvPr>
          <p:cNvSpPr>
            <a:spLocks noGrp="1"/>
          </p:cNvSpPr>
          <p:nvPr>
            <p:ph type="sldNum" idx="12"/>
          </p:nvPr>
        </p:nvSpPr>
        <p:spPr/>
        <p:txBody>
          <a:bodyPr/>
          <a:lstStyle/>
          <a:p>
            <a:pPr rtl="0"/>
            <a:fld id="{00000000-1234-1234-1234-123412341234}" type="slidenum">
              <a:rPr lang="en" smtClean="0"/>
              <a:pPr rtl="0"/>
              <a:t>22</a:t>
            </a:fld>
            <a:endParaRPr lang="en"/>
          </a:p>
        </p:txBody>
      </p:sp>
      <p:pic>
        <p:nvPicPr>
          <p:cNvPr id="5" name="Picture 4" descr="Chart, line chart&#10;&#10;Description automatically generated">
            <a:extLst>
              <a:ext uri="{FF2B5EF4-FFF2-40B4-BE49-F238E27FC236}">
                <a16:creationId xmlns:a16="http://schemas.microsoft.com/office/drawing/2014/main" id="{D38AFFD8-6AD2-AD91-A538-58DB1F5D78B1}"/>
              </a:ext>
            </a:extLst>
          </p:cNvPr>
          <p:cNvPicPr>
            <a:picLocks noChangeAspect="1"/>
          </p:cNvPicPr>
          <p:nvPr/>
        </p:nvPicPr>
        <p:blipFill>
          <a:blip r:embed="rId2"/>
          <a:stretch>
            <a:fillRect/>
          </a:stretch>
        </p:blipFill>
        <p:spPr>
          <a:xfrm>
            <a:off x="1542845" y="3930054"/>
            <a:ext cx="3249104" cy="2384812"/>
          </a:xfrm>
          <a:prstGeom prst="rect">
            <a:avLst/>
          </a:prstGeom>
        </p:spPr>
      </p:pic>
      <p:sp>
        <p:nvSpPr>
          <p:cNvPr id="6" name="Text Placeholder 2">
            <a:extLst>
              <a:ext uri="{FF2B5EF4-FFF2-40B4-BE49-F238E27FC236}">
                <a16:creationId xmlns:a16="http://schemas.microsoft.com/office/drawing/2014/main" id="{0DE421F8-7C54-CBC8-3074-F5480F2858B5}"/>
              </a:ext>
            </a:extLst>
          </p:cNvPr>
          <p:cNvSpPr txBox="1">
            <a:spLocks/>
          </p:cNvSpPr>
          <p:nvPr/>
        </p:nvSpPr>
        <p:spPr>
          <a:xfrm>
            <a:off x="2896678" y="3798078"/>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rPr>
              <a:t>VGG</a:t>
            </a:r>
            <a:endParaRPr lang="en-IL" sz="1200" kern="0" dirty="0">
              <a:solidFill>
                <a:schemeClr val="tx1"/>
              </a:solidFill>
            </a:endParaRPr>
          </a:p>
        </p:txBody>
      </p:sp>
      <p:pic>
        <p:nvPicPr>
          <p:cNvPr id="8" name="Picture 7">
            <a:extLst>
              <a:ext uri="{FF2B5EF4-FFF2-40B4-BE49-F238E27FC236}">
                <a16:creationId xmlns:a16="http://schemas.microsoft.com/office/drawing/2014/main" id="{3D21BE13-ECF7-7E90-6D83-98AB32A33BF9}"/>
              </a:ext>
            </a:extLst>
          </p:cNvPr>
          <p:cNvPicPr>
            <a:picLocks noChangeAspect="1"/>
          </p:cNvPicPr>
          <p:nvPr/>
        </p:nvPicPr>
        <p:blipFill>
          <a:blip r:embed="rId3"/>
          <a:stretch>
            <a:fillRect/>
          </a:stretch>
        </p:blipFill>
        <p:spPr>
          <a:xfrm>
            <a:off x="7251859" y="3932533"/>
            <a:ext cx="3038581" cy="2410413"/>
          </a:xfrm>
          <a:prstGeom prst="rect">
            <a:avLst/>
          </a:prstGeom>
        </p:spPr>
      </p:pic>
      <p:sp>
        <p:nvSpPr>
          <p:cNvPr id="9" name="Text Placeholder 2">
            <a:extLst>
              <a:ext uri="{FF2B5EF4-FFF2-40B4-BE49-F238E27FC236}">
                <a16:creationId xmlns:a16="http://schemas.microsoft.com/office/drawing/2014/main" id="{35B42A81-F427-35A1-1923-219C90E3B9FB}"/>
              </a:ext>
            </a:extLst>
          </p:cNvPr>
          <p:cNvSpPr txBox="1">
            <a:spLocks/>
          </p:cNvSpPr>
          <p:nvPr/>
        </p:nvSpPr>
        <p:spPr>
          <a:xfrm>
            <a:off x="8401922" y="3786248"/>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rPr>
              <a:t>Flatten</a:t>
            </a:r>
            <a:endParaRPr lang="en-IL" sz="1400" kern="0" dirty="0">
              <a:solidFill>
                <a:schemeClr val="tx1"/>
              </a:solidFill>
            </a:endParaRPr>
          </a:p>
        </p:txBody>
      </p:sp>
    </p:spTree>
    <p:extLst>
      <p:ext uri="{BB962C8B-B14F-4D97-AF65-F5344CB8AC3E}">
        <p14:creationId xmlns:p14="http://schemas.microsoft.com/office/powerpoint/2010/main" val="3358585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09E95-A9A2-1817-49EF-25936E86C5AE}"/>
              </a:ext>
            </a:extLst>
          </p:cNvPr>
          <p:cNvSpPr>
            <a:spLocks noGrp="1"/>
          </p:cNvSpPr>
          <p:nvPr>
            <p:ph type="title"/>
          </p:nvPr>
        </p:nvSpPr>
        <p:spPr/>
        <p:txBody>
          <a:bodyPr/>
          <a:lstStyle/>
          <a:p>
            <a:r>
              <a:rPr lang="en-US" dirty="0"/>
              <a:t>k-NN vs DT</a:t>
            </a:r>
            <a:endParaRPr lang="en-IL" dirty="0"/>
          </a:p>
        </p:txBody>
      </p:sp>
      <p:sp>
        <p:nvSpPr>
          <p:cNvPr id="3" name="Text Placeholder 2">
            <a:extLst>
              <a:ext uri="{FF2B5EF4-FFF2-40B4-BE49-F238E27FC236}">
                <a16:creationId xmlns:a16="http://schemas.microsoft.com/office/drawing/2014/main" id="{CC0BE4CB-3F0B-E610-E421-F2F584FA0DBF}"/>
              </a:ext>
            </a:extLst>
          </p:cNvPr>
          <p:cNvSpPr>
            <a:spLocks noGrp="1"/>
          </p:cNvSpPr>
          <p:nvPr>
            <p:ph type="body" idx="1"/>
          </p:nvPr>
        </p:nvSpPr>
        <p:spPr/>
        <p:txBody>
          <a:bodyPr/>
          <a:lstStyle/>
          <a:p>
            <a:r>
              <a:rPr lang="en-US" dirty="0"/>
              <a:t>In both with Flatten we can demonstrate there is an underlying pattern to the images for both raw pixel intensities.</a:t>
            </a:r>
          </a:p>
          <a:p>
            <a:r>
              <a:rPr lang="en-US" dirty="0"/>
              <a:t>Decision tree is faster due to KNN’s expensive real time execution.</a:t>
            </a:r>
          </a:p>
          <a:p>
            <a:r>
              <a:rPr lang="en-US" dirty="0"/>
              <a:t>KNN gives better results than DT after VGG because processing is done for numerical data</a:t>
            </a:r>
            <a:endParaRPr lang="en-IL" dirty="0"/>
          </a:p>
        </p:txBody>
      </p:sp>
      <p:sp>
        <p:nvSpPr>
          <p:cNvPr id="4" name="Slide Number Placeholder 3">
            <a:extLst>
              <a:ext uri="{FF2B5EF4-FFF2-40B4-BE49-F238E27FC236}">
                <a16:creationId xmlns:a16="http://schemas.microsoft.com/office/drawing/2014/main" id="{A37142CB-5D47-A5C1-CDC1-EB72E1430CD1}"/>
              </a:ext>
            </a:extLst>
          </p:cNvPr>
          <p:cNvSpPr>
            <a:spLocks noGrp="1"/>
          </p:cNvSpPr>
          <p:nvPr>
            <p:ph type="sldNum" idx="12"/>
          </p:nvPr>
        </p:nvSpPr>
        <p:spPr/>
        <p:txBody>
          <a:bodyPr/>
          <a:lstStyle/>
          <a:p>
            <a:pPr rtl="0"/>
            <a:fld id="{00000000-1234-1234-1234-123412341234}" type="slidenum">
              <a:rPr lang="en" smtClean="0"/>
              <a:pPr rtl="0"/>
              <a:t>23</a:t>
            </a:fld>
            <a:endParaRPr lang="en"/>
          </a:p>
        </p:txBody>
      </p:sp>
    </p:spTree>
    <p:extLst>
      <p:ext uri="{BB962C8B-B14F-4D97-AF65-F5344CB8AC3E}">
        <p14:creationId xmlns:p14="http://schemas.microsoft.com/office/powerpoint/2010/main" val="14150231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1ADFB-610D-1C8D-05DE-E0DB93F32CF1}"/>
              </a:ext>
            </a:extLst>
          </p:cNvPr>
          <p:cNvSpPr>
            <a:spLocks noGrp="1"/>
          </p:cNvSpPr>
          <p:nvPr>
            <p:ph type="title"/>
          </p:nvPr>
        </p:nvSpPr>
        <p:spPr/>
        <p:txBody>
          <a:bodyPr/>
          <a:lstStyle/>
          <a:p>
            <a:r>
              <a:rPr lang="en-US" dirty="0"/>
              <a:t>SVM vs DT &amp; k-NN</a:t>
            </a:r>
            <a:endParaRPr lang="en-IL" dirty="0"/>
          </a:p>
        </p:txBody>
      </p:sp>
      <p:sp>
        <p:nvSpPr>
          <p:cNvPr id="3" name="Text Placeholder 2">
            <a:extLst>
              <a:ext uri="{FF2B5EF4-FFF2-40B4-BE49-F238E27FC236}">
                <a16:creationId xmlns:a16="http://schemas.microsoft.com/office/drawing/2014/main" id="{FC97DFA6-8AE8-321C-C6ED-62BF315DA380}"/>
              </a:ext>
            </a:extLst>
          </p:cNvPr>
          <p:cNvSpPr>
            <a:spLocks noGrp="1"/>
          </p:cNvSpPr>
          <p:nvPr>
            <p:ph type="body" idx="1"/>
          </p:nvPr>
        </p:nvSpPr>
        <p:spPr>
          <a:xfrm>
            <a:off x="774067" y="1803400"/>
            <a:ext cx="7285851" cy="4215600"/>
          </a:xfrm>
        </p:spPr>
        <p:txBody>
          <a:bodyPr/>
          <a:lstStyle/>
          <a:p>
            <a:r>
              <a:rPr lang="en-US" dirty="0"/>
              <a:t>SVM gives better results than DT &amp; KNN after VGG</a:t>
            </a:r>
            <a:endParaRPr lang="en-IL" dirty="0"/>
          </a:p>
          <a:p>
            <a:r>
              <a:rPr lang="en-US" dirty="0"/>
              <a:t>Decision trees are better for categorical data and it deals collinearity better than SVM.</a:t>
            </a:r>
          </a:p>
          <a:p>
            <a:r>
              <a:rPr lang="en-US" dirty="0"/>
              <a:t>SVM take cares of outliers better than KNN.</a:t>
            </a:r>
          </a:p>
          <a:p>
            <a:r>
              <a:rPr lang="en-US" dirty="0"/>
              <a:t>SVM outperforms KNN when there are large features and lesser training data.</a:t>
            </a:r>
            <a:endParaRPr lang="en-IL" dirty="0"/>
          </a:p>
        </p:txBody>
      </p:sp>
      <p:sp>
        <p:nvSpPr>
          <p:cNvPr id="4" name="Slide Number Placeholder 3">
            <a:extLst>
              <a:ext uri="{FF2B5EF4-FFF2-40B4-BE49-F238E27FC236}">
                <a16:creationId xmlns:a16="http://schemas.microsoft.com/office/drawing/2014/main" id="{6B265D85-1757-735E-57B5-95DDCC1E0E24}"/>
              </a:ext>
            </a:extLst>
          </p:cNvPr>
          <p:cNvSpPr>
            <a:spLocks noGrp="1"/>
          </p:cNvSpPr>
          <p:nvPr>
            <p:ph type="sldNum" idx="12"/>
          </p:nvPr>
        </p:nvSpPr>
        <p:spPr/>
        <p:txBody>
          <a:bodyPr/>
          <a:lstStyle/>
          <a:p>
            <a:pPr rtl="0"/>
            <a:fld id="{00000000-1234-1234-1234-123412341234}" type="slidenum">
              <a:rPr lang="en" smtClean="0"/>
              <a:pPr rtl="0"/>
              <a:t>24</a:t>
            </a:fld>
            <a:endParaRPr lang="en"/>
          </a:p>
        </p:txBody>
      </p:sp>
    </p:spTree>
    <p:extLst>
      <p:ext uri="{BB962C8B-B14F-4D97-AF65-F5344CB8AC3E}">
        <p14:creationId xmlns:p14="http://schemas.microsoft.com/office/powerpoint/2010/main" val="52428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A9BE9-2959-0110-88A4-FC231392728C}"/>
              </a:ext>
            </a:extLst>
          </p:cNvPr>
          <p:cNvSpPr>
            <a:spLocks noGrp="1"/>
          </p:cNvSpPr>
          <p:nvPr>
            <p:ph type="title"/>
          </p:nvPr>
        </p:nvSpPr>
        <p:spPr/>
        <p:txBody>
          <a:bodyPr/>
          <a:lstStyle/>
          <a:p>
            <a:r>
              <a:rPr lang="en-US" dirty="0"/>
              <a:t>SVM vs CNN</a:t>
            </a:r>
            <a:endParaRPr lang="en-IL" dirty="0"/>
          </a:p>
        </p:txBody>
      </p:sp>
      <p:sp>
        <p:nvSpPr>
          <p:cNvPr id="3" name="Text Placeholder 2">
            <a:extLst>
              <a:ext uri="{FF2B5EF4-FFF2-40B4-BE49-F238E27FC236}">
                <a16:creationId xmlns:a16="http://schemas.microsoft.com/office/drawing/2014/main" id="{31CFFCEE-7F63-8ABA-FA70-4092065C4A84}"/>
              </a:ext>
            </a:extLst>
          </p:cNvPr>
          <p:cNvSpPr>
            <a:spLocks noGrp="1"/>
          </p:cNvSpPr>
          <p:nvPr>
            <p:ph type="body" idx="1"/>
          </p:nvPr>
        </p:nvSpPr>
        <p:spPr/>
        <p:txBody>
          <a:bodyPr/>
          <a:lstStyle/>
          <a:p>
            <a:r>
              <a:rPr lang="en-US" dirty="0"/>
              <a:t>SVM can perform better than NN when there are limited training data and many features. NN needs large training data for sufficient accuracy.</a:t>
            </a:r>
          </a:p>
          <a:p>
            <a:r>
              <a:rPr lang="en-US" dirty="0"/>
              <a:t>Multi class classification requires multiple models for SVM, whereas NN can do it with a single model.</a:t>
            </a:r>
          </a:p>
          <a:p>
            <a:endParaRPr lang="en-IL" dirty="0"/>
          </a:p>
        </p:txBody>
      </p:sp>
      <p:sp>
        <p:nvSpPr>
          <p:cNvPr id="4" name="Slide Number Placeholder 3">
            <a:extLst>
              <a:ext uri="{FF2B5EF4-FFF2-40B4-BE49-F238E27FC236}">
                <a16:creationId xmlns:a16="http://schemas.microsoft.com/office/drawing/2014/main" id="{14326F2F-1252-2E59-CFF0-99D0403523F4}"/>
              </a:ext>
            </a:extLst>
          </p:cNvPr>
          <p:cNvSpPr>
            <a:spLocks noGrp="1"/>
          </p:cNvSpPr>
          <p:nvPr>
            <p:ph type="sldNum" idx="12"/>
          </p:nvPr>
        </p:nvSpPr>
        <p:spPr/>
        <p:txBody>
          <a:bodyPr/>
          <a:lstStyle/>
          <a:p>
            <a:pPr rtl="0"/>
            <a:fld id="{00000000-1234-1234-1234-123412341234}" type="slidenum">
              <a:rPr lang="en" smtClean="0"/>
              <a:pPr rtl="0"/>
              <a:t>25</a:t>
            </a:fld>
            <a:endParaRPr lang="en"/>
          </a:p>
        </p:txBody>
      </p:sp>
    </p:spTree>
    <p:extLst>
      <p:ext uri="{BB962C8B-B14F-4D97-AF65-F5344CB8AC3E}">
        <p14:creationId xmlns:p14="http://schemas.microsoft.com/office/powerpoint/2010/main" val="2241108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Credits</a:t>
            </a:r>
            <a:endParaRPr dirty="0">
              <a:latin typeface="Rubik" panose="02000604000000020004" pitchFamily="2" charset="-79"/>
              <a:cs typeface="Rubik" panose="02000604000000020004" pitchFamily="2" charset="-79"/>
            </a:endParaRPr>
          </a:p>
        </p:txBody>
      </p:sp>
      <p:sp>
        <p:nvSpPr>
          <p:cNvPr id="385" name="Google Shape;385;p37"/>
          <p:cNvSpPr txBox="1">
            <a:spLocks noGrp="1"/>
          </p:cNvSpPr>
          <p:nvPr>
            <p:ph type="body" idx="1"/>
          </p:nvPr>
        </p:nvSpPr>
        <p:spPr>
          <a:xfrm>
            <a:off x="774067" y="1600200"/>
            <a:ext cx="8019200" cy="3552800"/>
          </a:xfrm>
          <a:prstGeom prst="rect">
            <a:avLst/>
          </a:prstGeom>
        </p:spPr>
        <p:txBody>
          <a:bodyPr spcFirstLastPara="1" wrap="square" lIns="0" tIns="0" rIns="0" bIns="0" anchor="t" anchorCtr="0">
            <a:noAutofit/>
          </a:bodyPr>
          <a:lstStyle/>
          <a:p>
            <a:pPr marL="0" indent="0">
              <a:buNone/>
            </a:pPr>
            <a:r>
              <a:rPr lang="en-US" dirty="0">
                <a:latin typeface="Rubik" panose="02000604000000020004" pitchFamily="2" charset="-79"/>
                <a:cs typeface="Rubik" panose="02000604000000020004" pitchFamily="2" charset="-79"/>
              </a:rPr>
              <a:t>Authors:</a:t>
            </a:r>
          </a:p>
          <a:p>
            <a:pPr indent="-457189">
              <a:buSzPts val="1800"/>
            </a:pPr>
            <a:r>
              <a:rPr lang="en-US" dirty="0">
                <a:latin typeface="Rubik" panose="02000604000000020004" pitchFamily="2" charset="-79"/>
                <a:cs typeface="Rubik" panose="02000604000000020004" pitchFamily="2" charset="-79"/>
              </a:rPr>
              <a:t>Almog </a:t>
            </a:r>
            <a:r>
              <a:rPr lang="en-US" dirty="0" err="1">
                <a:latin typeface="Rubik" panose="02000604000000020004" pitchFamily="2" charset="-79"/>
                <a:cs typeface="Rubik" panose="02000604000000020004" pitchFamily="2" charset="-79"/>
              </a:rPr>
              <a:t>Jakov</a:t>
            </a:r>
            <a:endParaRPr dirty="0">
              <a:latin typeface="Rubik" panose="02000604000000020004" pitchFamily="2" charset="-79"/>
              <a:cs typeface="Rubik" panose="02000604000000020004" pitchFamily="2" charset="-79"/>
            </a:endParaRPr>
          </a:p>
          <a:p>
            <a:pPr indent="-457189">
              <a:spcBef>
                <a:spcPts val="0"/>
              </a:spcBef>
              <a:buSzPts val="1800"/>
            </a:pPr>
            <a:r>
              <a:rPr lang="en-US" dirty="0" err="1">
                <a:latin typeface="Rubik" panose="02000604000000020004" pitchFamily="2" charset="-79"/>
                <a:cs typeface="Rubik" panose="02000604000000020004" pitchFamily="2" charset="-79"/>
              </a:rPr>
              <a:t>Itay</a:t>
            </a:r>
            <a:r>
              <a:rPr lang="en-US" dirty="0">
                <a:latin typeface="Rubik" panose="02000604000000020004" pitchFamily="2" charset="-79"/>
                <a:cs typeface="Rubik" panose="02000604000000020004" pitchFamily="2" charset="-79"/>
              </a:rPr>
              <a:t> </a:t>
            </a:r>
            <a:r>
              <a:rPr lang="en-US" dirty="0" err="1">
                <a:latin typeface="Rubik" panose="02000604000000020004" pitchFamily="2" charset="-79"/>
                <a:cs typeface="Rubik" panose="02000604000000020004" pitchFamily="2" charset="-79"/>
              </a:rPr>
              <a:t>Rafee</a:t>
            </a:r>
            <a:endParaRPr dirty="0">
              <a:latin typeface="Rubik" panose="02000604000000020004" pitchFamily="2" charset="-79"/>
              <a:cs typeface="Rubik" panose="02000604000000020004" pitchFamily="2" charset="-79"/>
            </a:endParaRPr>
          </a:p>
          <a:p>
            <a:pPr marL="0" indent="0">
              <a:buNone/>
            </a:pPr>
            <a:r>
              <a:rPr lang="en" dirty="0">
                <a:latin typeface="Rubik" panose="02000604000000020004" pitchFamily="2" charset="-79"/>
                <a:cs typeface="Rubik" panose="02000604000000020004" pitchFamily="2" charset="-79"/>
              </a:rPr>
              <a:t>Visit Us:</a:t>
            </a:r>
            <a:endParaRPr dirty="0">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3"/>
              </a:rPr>
              <a:t>https://github.com/AlmogJakov</a:t>
            </a:r>
            <a:endParaRPr lang="he-IL" u="sng" dirty="0">
              <a:solidFill>
                <a:schemeClr val="hlink"/>
              </a:solidFill>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4"/>
              </a:rPr>
              <a:t>https://github.com/itay-rafee</a:t>
            </a:r>
            <a:endParaRPr dirty="0">
              <a:latin typeface="Rubik" panose="02000604000000020004" pitchFamily="2" charset="-79"/>
              <a:cs typeface="Rubik" panose="02000604000000020004" pitchFamily="2" charset="-79"/>
            </a:endParaRPr>
          </a:p>
        </p:txBody>
      </p:sp>
      <p:sp>
        <p:nvSpPr>
          <p:cNvPr id="386" name="Google Shape;386;p37"/>
          <p:cNvSpPr txBox="1"/>
          <p:nvPr/>
        </p:nvSpPr>
        <p:spPr>
          <a:xfrm>
            <a:off x="774067" y="5562200"/>
            <a:ext cx="8019200" cy="717200"/>
          </a:xfrm>
          <a:prstGeom prst="rect">
            <a:avLst/>
          </a:prstGeom>
          <a:noFill/>
          <a:ln>
            <a:noFill/>
          </a:ln>
        </p:spPr>
        <p:txBody>
          <a:bodyPr spcFirstLastPara="1" wrap="square" lIns="0" tIns="0" rIns="0" bIns="0" anchor="t" anchorCtr="0">
            <a:noAutofit/>
          </a:bodyPr>
          <a:lstStyle/>
          <a:p>
            <a:pPr algn="l" defTabSz="1219170" rtl="0">
              <a:buClr>
                <a:srgbClr val="050060"/>
              </a:buClr>
              <a:buSzPts val="1100"/>
            </a:pPr>
            <a:r>
              <a:rPr lang="en-US" sz="1600" kern="0" dirty="0">
                <a:solidFill>
                  <a:srgbClr val="00FFFF"/>
                </a:solidFill>
                <a:latin typeface="Rubik" panose="02000604000000020004" pitchFamily="2" charset="-79"/>
                <a:ea typeface="Muli"/>
                <a:cs typeface="Rubik" panose="02000604000000020004" pitchFamily="2" charset="-79"/>
                <a:sym typeface="Muli"/>
              </a:rPr>
              <a:t>Made Using </a:t>
            </a:r>
            <a:r>
              <a:rPr lang="en" sz="1600" kern="0" dirty="0">
                <a:solidFill>
                  <a:srgbClr val="00FFFF"/>
                </a:solidFill>
                <a:latin typeface="Rubik" panose="02000604000000020004" pitchFamily="2" charset="-79"/>
                <a:ea typeface="Muli"/>
                <a:cs typeface="Rubik" panose="02000604000000020004" pitchFamily="2" charset="-79"/>
                <a:sym typeface="Muli"/>
              </a:rPr>
              <a:t>PowerPoint®</a:t>
            </a: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50060"/>
              </a:buClr>
              <a:buSzPts val="1100"/>
            </a:pP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00000"/>
              </a:buClr>
            </a:pPr>
            <a:endParaRPr sz="1600" kern="0" dirty="0">
              <a:solidFill>
                <a:srgbClr val="00FFFF"/>
              </a:solidFill>
              <a:latin typeface="Rubik" panose="02000604000000020004" pitchFamily="2" charset="-79"/>
              <a:ea typeface="Muli"/>
              <a:cs typeface="Rubik" panose="02000604000000020004" pitchFamily="2" charset="-79"/>
              <a:sym typeface="Muli"/>
            </a:endParaRPr>
          </a:p>
        </p:txBody>
      </p:sp>
      <p:sp>
        <p:nvSpPr>
          <p:cNvPr id="387" name="Google Shape;387;p3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27</a:t>
            </a:fld>
            <a:endParaRPr kern="0">
              <a:solidFill>
                <a:srgbClr val="FFFFFF"/>
              </a:solidFill>
              <a:latin typeface="Rubik" panose="02000604000000020004" pitchFamily="2" charset="-79"/>
              <a:cs typeface="Rubik" panose="02000604000000020004" pitchFamily="2" charset="-79"/>
            </a:endParaRPr>
          </a:p>
        </p:txBody>
      </p:sp>
      <p:sp>
        <p:nvSpPr>
          <p:cNvPr id="368" name="Google Shape;368;p35"/>
          <p:cNvSpPr txBox="1">
            <a:spLocks noGrp="1"/>
          </p:cNvSpPr>
          <p:nvPr>
            <p:ph type="ctrTitle" idx="4294967295"/>
          </p:nvPr>
        </p:nvSpPr>
        <p:spPr>
          <a:xfrm>
            <a:off x="914400" y="1789000"/>
            <a:ext cx="4922400" cy="1238000"/>
          </a:xfrm>
          <a:prstGeom prst="rect">
            <a:avLst/>
          </a:prstGeom>
        </p:spPr>
        <p:txBody>
          <a:bodyPr spcFirstLastPara="1" wrap="square" lIns="0" tIns="0" rIns="0" bIns="0" anchor="b" anchorCtr="0">
            <a:noAutofit/>
          </a:bodyPr>
          <a:lstStyle/>
          <a:p>
            <a:r>
              <a:rPr lang="en" sz="9600" dirty="0">
                <a:latin typeface="Rubik" panose="02000604000000020004" pitchFamily="2" charset="-79"/>
                <a:cs typeface="Rubik" panose="02000604000000020004" pitchFamily="2" charset="-79"/>
              </a:rPr>
              <a:t>Thanks!</a:t>
            </a:r>
            <a:endParaRPr sz="9600" dirty="0">
              <a:latin typeface="Rubik" panose="02000604000000020004" pitchFamily="2" charset="-79"/>
              <a:cs typeface="Rubik" panose="02000604000000020004" pitchFamily="2" charset="-79"/>
            </a:endParaRPr>
          </a:p>
        </p:txBody>
      </p:sp>
      <p:pic>
        <p:nvPicPr>
          <p:cNvPr id="370" name="Google Shape;370;p35"/>
          <p:cNvPicPr preferRelativeResize="0"/>
          <p:nvPr/>
        </p:nvPicPr>
        <p:blipFill>
          <a:blip r:embed="rId3">
            <a:alphaModFix/>
          </a:blip>
          <a:stretch>
            <a:fillRect/>
          </a:stretch>
        </p:blipFill>
        <p:spPr>
          <a:xfrm>
            <a:off x="5233200" y="3574701"/>
            <a:ext cx="4228432" cy="2519700"/>
          </a:xfrm>
          <a:prstGeom prst="rect">
            <a:avLst/>
          </a:prstGeom>
          <a:noFill/>
          <a:ln>
            <a:noFill/>
          </a:ln>
        </p:spPr>
      </p:pic>
      <p:pic>
        <p:nvPicPr>
          <p:cNvPr id="371" name="Google Shape;371;p35"/>
          <p:cNvPicPr preferRelativeResize="0"/>
          <p:nvPr/>
        </p:nvPicPr>
        <p:blipFill>
          <a:blip r:embed="rId4">
            <a:alphaModFix/>
          </a:blip>
          <a:stretch>
            <a:fillRect/>
          </a:stretch>
        </p:blipFill>
        <p:spPr>
          <a:xfrm>
            <a:off x="6880019" y="2553307"/>
            <a:ext cx="731600" cy="2130268"/>
          </a:xfrm>
          <a:prstGeom prst="rect">
            <a:avLst/>
          </a:prstGeom>
          <a:noFill/>
          <a:ln>
            <a:noFill/>
          </a:ln>
        </p:spPr>
      </p:pic>
      <p:pic>
        <p:nvPicPr>
          <p:cNvPr id="372" name="Google Shape;372;p35"/>
          <p:cNvPicPr preferRelativeResize="0"/>
          <p:nvPr/>
        </p:nvPicPr>
        <p:blipFill>
          <a:blip r:embed="rId5">
            <a:alphaModFix/>
          </a:blip>
          <a:stretch>
            <a:fillRect/>
          </a:stretch>
        </p:blipFill>
        <p:spPr>
          <a:xfrm>
            <a:off x="6595879" y="775467"/>
            <a:ext cx="1706267" cy="1997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923167" y="1180672"/>
            <a:ext cx="5685200" cy="1546400"/>
          </a:xfrm>
          <a:prstGeom prst="rect">
            <a:avLst/>
          </a:prstGeom>
        </p:spPr>
        <p:txBody>
          <a:bodyPr spcFirstLastPara="1" wrap="square" lIns="0" tIns="0" rIns="0" bIns="0" anchor="b" anchorCtr="0">
            <a:noAutofit/>
          </a:bodyPr>
          <a:lstStyle/>
          <a:p>
            <a:r>
              <a:rPr lang="en-US" sz="3200" dirty="0">
                <a:latin typeface="Rubik" panose="02000604000000020004" pitchFamily="2" charset="-79"/>
                <a:cs typeface="Rubik" panose="02000604000000020004" pitchFamily="2" charset="-79"/>
              </a:rPr>
              <a:t>Questions about the database:</a:t>
            </a:r>
            <a:endParaRPr sz="3200" dirty="0">
              <a:latin typeface="Rubik" panose="02000604000000020004" pitchFamily="2" charset="-79"/>
              <a:cs typeface="Rubik" panose="02000604000000020004" pitchFamily="2" charset="-79"/>
            </a:endParaRPr>
          </a:p>
        </p:txBody>
      </p:sp>
      <p:pic>
        <p:nvPicPr>
          <p:cNvPr id="96" name="Google Shape;96;p17"/>
          <p:cNvPicPr preferRelativeResize="0"/>
          <p:nvPr/>
        </p:nvPicPr>
        <p:blipFill>
          <a:blip r:embed="rId3">
            <a:alphaModFix/>
          </a:blip>
          <a:stretch>
            <a:fillRect/>
          </a:stretch>
        </p:blipFill>
        <p:spPr>
          <a:xfrm>
            <a:off x="7630273" y="2727072"/>
            <a:ext cx="2959120" cy="1546400"/>
          </a:xfrm>
          <a:prstGeom prst="rect">
            <a:avLst/>
          </a:prstGeom>
          <a:noFill/>
          <a:ln>
            <a:noFill/>
          </a:ln>
        </p:spPr>
      </p:pic>
      <p:pic>
        <p:nvPicPr>
          <p:cNvPr id="97" name="Google Shape;97;p17"/>
          <p:cNvPicPr preferRelativeResize="0"/>
          <p:nvPr/>
        </p:nvPicPr>
        <p:blipFill>
          <a:blip r:embed="rId4">
            <a:alphaModFix/>
          </a:blip>
          <a:stretch>
            <a:fillRect/>
          </a:stretch>
        </p:blipFill>
        <p:spPr>
          <a:xfrm>
            <a:off x="7720907" y="3265363"/>
            <a:ext cx="193700" cy="564000"/>
          </a:xfrm>
          <a:prstGeom prst="rect">
            <a:avLst/>
          </a:prstGeom>
          <a:noFill/>
          <a:ln>
            <a:noFill/>
          </a:ln>
        </p:spPr>
      </p:pic>
      <p:pic>
        <p:nvPicPr>
          <p:cNvPr id="3" name="תמונה 2">
            <a:extLst>
              <a:ext uri="{FF2B5EF4-FFF2-40B4-BE49-F238E27FC236}">
                <a16:creationId xmlns:a16="http://schemas.microsoft.com/office/drawing/2014/main" id="{B43CE60B-5AE8-41F9-BC96-E290751880AE}"/>
              </a:ext>
            </a:extLst>
          </p:cNvPr>
          <p:cNvPicPr>
            <a:picLocks noChangeAspect="1"/>
          </p:cNvPicPr>
          <p:nvPr/>
        </p:nvPicPr>
        <p:blipFill>
          <a:blip r:embed="rId5"/>
          <a:stretch>
            <a:fillRect/>
          </a:stretch>
        </p:blipFill>
        <p:spPr>
          <a:xfrm>
            <a:off x="8426235" y="1647514"/>
            <a:ext cx="1367197" cy="1617849"/>
          </a:xfrm>
          <a:prstGeom prst="rect">
            <a:avLst/>
          </a:prstGeom>
        </p:spPr>
      </p:pic>
      <p:sp>
        <p:nvSpPr>
          <p:cNvPr id="9" name="Google Shape;104;p18">
            <a:extLst>
              <a:ext uri="{FF2B5EF4-FFF2-40B4-BE49-F238E27FC236}">
                <a16:creationId xmlns:a16="http://schemas.microsoft.com/office/drawing/2014/main" id="{613A8BBC-E6FE-4E92-B4C8-4CFACA5833E8}"/>
              </a:ext>
            </a:extLst>
          </p:cNvPr>
          <p:cNvSpPr txBox="1">
            <a:spLocks/>
          </p:cNvSpPr>
          <p:nvPr/>
        </p:nvSpPr>
        <p:spPr>
          <a:xfrm>
            <a:off x="923167" y="2864087"/>
            <a:ext cx="6001779" cy="253842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1pPr>
            <a:lvl2pPr marL="914400" marR="0" lvl="1"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2pPr>
            <a:lvl3pPr marL="1371600" marR="0" lvl="2"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3pPr>
            <a:lvl4pPr marL="1828800" marR="0" lvl="3"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4pPr>
            <a:lvl5pPr marL="2286000" marR="0" lvl="4"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5pPr>
            <a:lvl6pPr marL="2743200" marR="0" lvl="5"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6pPr>
            <a:lvl7pPr marL="3200400" marR="0" lvl="6"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7pPr>
            <a:lvl8pPr marL="3657600" marR="0" lvl="7"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8pPr>
            <a:lvl9pPr marL="4114800" marR="0" lvl="8"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9pPr>
          </a:lstStyle>
          <a:p>
            <a:pPr marL="609585" indent="-507987" defTabSz="1219170">
              <a:spcBef>
                <a:spcPts val="800"/>
              </a:spcBef>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What are the success rates in </a:t>
            </a:r>
            <a:r>
              <a:rPr lang="en-US" sz="1867" b="1" kern="0" dirty="0">
                <a:solidFill>
                  <a:srgbClr val="00FFFF"/>
                </a:solidFill>
                <a:latin typeface="Rubik" panose="02000604000000020004" pitchFamily="2" charset="-79"/>
                <a:cs typeface="Rubik" panose="02000604000000020004" pitchFamily="2" charset="-79"/>
              </a:rPr>
              <a:t>image</a:t>
            </a:r>
            <a:r>
              <a:rPr lang="en-US" sz="1867" kern="0" dirty="0">
                <a:solidFill>
                  <a:srgbClr val="00FFFF"/>
                </a:solidFill>
                <a:latin typeface="Rubik" panose="02000604000000020004" pitchFamily="2" charset="-79"/>
                <a:cs typeface="Rubik" panose="02000604000000020004" pitchFamily="2" charset="-79"/>
              </a:rPr>
              <a:t> classification? </a:t>
            </a:r>
            <a:endParaRPr lang="en-US" sz="533" kern="0" dirty="0">
              <a:solidFill>
                <a:srgbClr val="00FFFF"/>
              </a:solidFill>
              <a:latin typeface="Rubik" panose="02000604000000020004" pitchFamily="2" charset="-79"/>
              <a:cs typeface="Rubik" panose="02000604000000020004" pitchFamily="2" charset="-79"/>
            </a:endParaRP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Is machine learning effective in classifying a large number of classes?</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does modeling the image into a vector affect learning?  (Flatten VS VGG)</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 image features affect learning?</a:t>
            </a:r>
          </a:p>
          <a:p>
            <a:pPr marL="609585" indent="-507987" defTabSz="1219170">
              <a:buClr>
                <a:srgbClr val="00FFFF"/>
              </a:buClr>
              <a:buSzPts val="2400"/>
              <a:buFont typeface="Muli"/>
              <a:buChar char="⬡"/>
            </a:pPr>
            <a:endParaRPr lang="en-US" sz="2400" kern="0" dirty="0">
              <a:solidFill>
                <a:srgbClr val="00FFFF"/>
              </a:solidFill>
              <a:latin typeface="Rubik" panose="02000604000000020004" pitchFamily="2" charset="-79"/>
              <a:cs typeface="Rubik" panose="02000604000000020004" pitchFamily="2" charset="-79"/>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2"/>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Algorithms</a:t>
            </a:r>
            <a:endParaRPr dirty="0">
              <a:latin typeface="Rubik" panose="02000604000000020004" pitchFamily="2" charset="-79"/>
              <a:cs typeface="Rubik" panose="02000604000000020004" pitchFamily="2" charset="-79"/>
            </a:endParaRPr>
          </a:p>
        </p:txBody>
      </p:sp>
      <p:sp>
        <p:nvSpPr>
          <p:cNvPr id="482" name="Google Shape;482;p42"/>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4</a:t>
            </a:fld>
            <a:endParaRPr kern="0">
              <a:solidFill>
                <a:srgbClr val="FFFFFF"/>
              </a:solidFill>
              <a:latin typeface="Rubik" panose="02000604000000020004" pitchFamily="2" charset="-79"/>
              <a:cs typeface="Rubik" panose="02000604000000020004" pitchFamily="2" charset="-79"/>
            </a:endParaRPr>
          </a:p>
        </p:txBody>
      </p:sp>
      <p:sp>
        <p:nvSpPr>
          <p:cNvPr id="483" name="Google Shape;483;p42"/>
          <p:cNvSpPr/>
          <p:nvPr/>
        </p:nvSpPr>
        <p:spPr>
          <a:xfrm>
            <a:off x="816000" y="1817326"/>
            <a:ext cx="5183600" cy="2113340"/>
          </a:xfrm>
          <a:prstGeom prst="rect">
            <a:avLst/>
          </a:prstGeom>
          <a:solidFill>
            <a:srgbClr val="050060">
              <a:alpha val="17880"/>
            </a:srgbClr>
          </a:solidFill>
          <a:ln>
            <a:noFill/>
          </a:ln>
        </p:spPr>
        <p:txBody>
          <a:bodyPr spcFirstLastPara="1" wrap="square" lIns="121900" tIns="121900" rIns="1828800" bIns="121900" anchor="t" anchorCtr="0">
            <a:noAutofit/>
          </a:bodyPr>
          <a:lstStyle/>
          <a:p>
            <a:pPr algn="l" defTabSz="1219170" rtl="0">
              <a:buClr>
                <a:srgbClr val="000000"/>
              </a:buClr>
            </a:pPr>
            <a:r>
              <a:rPr lang="en-US" sz="1600" b="1" kern="0" dirty="0">
                <a:solidFill>
                  <a:srgbClr val="FFFFFF"/>
                </a:solidFill>
                <a:latin typeface="Rubik" panose="02000604000000020004" pitchFamily="2" charset="-79"/>
                <a:ea typeface="Muli"/>
                <a:cs typeface="Rubik" panose="02000604000000020004" pitchFamily="2" charset="-79"/>
                <a:sym typeface="Muli"/>
              </a:rPr>
              <a:t>CNN</a:t>
            </a:r>
            <a:r>
              <a:rPr lang="en-US" sz="1200" b="1" kern="0" dirty="0">
                <a:solidFill>
                  <a:srgbClr val="FFFFFF"/>
                </a:solidFill>
                <a:latin typeface="Rubik" panose="02000604000000020004" pitchFamily="2" charset="-79"/>
                <a:ea typeface="Muli"/>
                <a:cs typeface="Rubik" panose="02000604000000020004" pitchFamily="2" charset="-79"/>
                <a:sym typeface="Muli"/>
              </a:rPr>
              <a:t> </a:t>
            </a:r>
          </a:p>
          <a:p>
            <a:pPr algn="l" defTabSz="1219170" rtl="0">
              <a:buClr>
                <a:srgbClr val="000000"/>
              </a:buClr>
            </a:pPr>
            <a:r>
              <a:rPr lang="en-US" sz="1067" b="1" kern="0" dirty="0">
                <a:solidFill>
                  <a:srgbClr val="FFFFFF"/>
                </a:solidFill>
                <a:latin typeface="Rubik" panose="02000604000000020004" pitchFamily="2" charset="-79"/>
                <a:ea typeface="Muli"/>
                <a:cs typeface="Rubik" panose="02000604000000020004" pitchFamily="2" charset="-79"/>
                <a:sym typeface="Muli"/>
              </a:rPr>
              <a:t>A concept of a neural network, Its main attributes may be that it consists of convolution layers, pooling layers , activation layers etc.</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4" name="Google Shape;484;p42"/>
          <p:cNvSpPr/>
          <p:nvPr/>
        </p:nvSpPr>
        <p:spPr>
          <a:xfrm>
            <a:off x="6300380" y="1817327"/>
            <a:ext cx="5183600" cy="2113340"/>
          </a:xfrm>
          <a:prstGeom prst="rect">
            <a:avLst/>
          </a:prstGeom>
          <a:solidFill>
            <a:srgbClr val="050060">
              <a:alpha val="17880"/>
            </a:srgbClr>
          </a:solidFill>
          <a:ln>
            <a:noFill/>
          </a:ln>
        </p:spPr>
        <p:txBody>
          <a:bodyPr spcFirstLastPara="1" wrap="square" lIns="1828800" tIns="121900" rIns="121900" bIns="121900" anchor="t" anchorCtr="0">
            <a:noAutofit/>
          </a:bodyPr>
          <a:lstStyle/>
          <a:p>
            <a:pPr defTabSz="1219170" rtl="0">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SVM</a:t>
            </a:r>
            <a:endParaRPr lang="en-US" sz="1067" b="1" kern="0" dirty="0">
              <a:solidFill>
                <a:srgbClr val="FFFFFF"/>
              </a:solidFill>
              <a:latin typeface="Rubik" panose="02000604000000020004" pitchFamily="2" charset="-79"/>
              <a:ea typeface="Muli"/>
              <a:cs typeface="Rubik" panose="02000604000000020004" pitchFamily="2" charset="-79"/>
              <a:sym typeface="Muli"/>
            </a:endParaRPr>
          </a:p>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Works by mapping data to a high-dimensional feature space so that data points can be categorized, even when the data are not otherwise linearly separable. A separator between the categories is found, then the data are transformed in such a way that the separator could be drawn as a hyperplane. Following this, characteristics of new data can be used to predict the group to which a new record should belong</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5" name="Google Shape;485;p42"/>
          <p:cNvSpPr/>
          <p:nvPr/>
        </p:nvSpPr>
        <p:spPr>
          <a:xfrm>
            <a:off x="816000" y="4162533"/>
            <a:ext cx="5183600" cy="2112800"/>
          </a:xfrm>
          <a:prstGeom prst="rect">
            <a:avLst/>
          </a:prstGeom>
          <a:solidFill>
            <a:srgbClr val="050060">
              <a:alpha val="17880"/>
            </a:srgbClr>
          </a:solidFill>
          <a:ln>
            <a:noFill/>
          </a:ln>
        </p:spPr>
        <p:txBody>
          <a:bodyPr spcFirstLastPara="1" wrap="square" lIns="121900" tIns="121900" rIns="1828800" bIns="121900" anchor="b" anchorCtr="0">
            <a:noAutofit/>
          </a:bodyPr>
          <a:lstStyle/>
          <a:p>
            <a:pPr algn="l" defTabSz="1219170" rtl="0">
              <a:buClr>
                <a:srgbClr val="050060"/>
              </a:buClr>
              <a:buSzPts val="1100"/>
            </a:pPr>
            <a:endParaRPr sz="1867" b="1" kern="0" dirty="0">
              <a:solidFill>
                <a:srgbClr val="FFFFFF"/>
              </a:solidFill>
              <a:latin typeface="Rubik" panose="02000604000000020004" pitchFamily="2" charset="-79"/>
              <a:ea typeface="Muli"/>
              <a:cs typeface="Rubik" panose="02000604000000020004" pitchFamily="2" charset="-79"/>
              <a:sym typeface="Muli"/>
            </a:endParaRPr>
          </a:p>
          <a:p>
            <a:pPr algn="l" defTabSz="1219170" rtl="0">
              <a:spcBef>
                <a:spcPts val="800"/>
              </a:spcBef>
              <a:buClr>
                <a:srgbClr val="050060"/>
              </a:buClr>
              <a:buSzPts val="1100"/>
            </a:pPr>
            <a:r>
              <a:rPr lang="en-US" sz="1067" b="1" kern="0" dirty="0">
                <a:solidFill>
                  <a:srgbClr val="FFFFFF"/>
                </a:solidFill>
                <a:latin typeface="Rubik" panose="02000604000000020004" pitchFamily="2" charset="-79"/>
                <a:cs typeface="Rubik" panose="02000604000000020004" pitchFamily="2" charset="-79"/>
                <a:sym typeface="Arial"/>
              </a:rPr>
              <a:t>works by finding the distances between a query and all the examples in the data, selecting the specified number examples (K) closest to the query, then votes for the most frequent label (in the case of classification) or averages the labels (in the case of regression) </a:t>
            </a:r>
          </a:p>
          <a:p>
            <a:pPr algn="l" defTabSz="1219170" rtl="0">
              <a:spcBef>
                <a:spcPts val="800"/>
              </a:spcBef>
              <a:buClr>
                <a:srgbClr val="050060"/>
              </a:buClr>
              <a:buSzPts val="1100"/>
            </a:pPr>
            <a:r>
              <a:rPr lang="en-US" sz="1867" b="1" kern="0" dirty="0">
                <a:solidFill>
                  <a:srgbClr val="FFFFFF"/>
                </a:solidFill>
                <a:latin typeface="Rubik" panose="02000604000000020004" pitchFamily="2" charset="-79"/>
                <a:ea typeface="Muli"/>
                <a:cs typeface="Rubik" panose="02000604000000020004" pitchFamily="2" charset="-79"/>
                <a:sym typeface="Muli"/>
              </a:rPr>
              <a:t>KNN</a:t>
            </a:r>
            <a:endParaRPr sz="1867" kern="0" dirty="0">
              <a:solidFill>
                <a:srgbClr val="FFFFFF"/>
              </a:solidFill>
              <a:latin typeface="Rubik" panose="02000604000000020004" pitchFamily="2" charset="-79"/>
              <a:ea typeface="Muli"/>
              <a:cs typeface="Rubik" panose="02000604000000020004" pitchFamily="2" charset="-79"/>
              <a:sym typeface="Muli"/>
            </a:endParaRPr>
          </a:p>
        </p:txBody>
      </p:sp>
      <p:sp>
        <p:nvSpPr>
          <p:cNvPr id="486" name="Google Shape;486;p42"/>
          <p:cNvSpPr/>
          <p:nvPr/>
        </p:nvSpPr>
        <p:spPr>
          <a:xfrm>
            <a:off x="6213980" y="4162533"/>
            <a:ext cx="5270000" cy="2112800"/>
          </a:xfrm>
          <a:prstGeom prst="rect">
            <a:avLst/>
          </a:prstGeom>
          <a:solidFill>
            <a:srgbClr val="050060">
              <a:alpha val="17880"/>
            </a:srgbClr>
          </a:solidFill>
          <a:ln>
            <a:noFill/>
          </a:ln>
        </p:spPr>
        <p:txBody>
          <a:bodyPr spcFirstLastPara="1" wrap="square" lIns="1828800" tIns="121900" rIns="121900" bIns="121900" anchor="b" anchorCtr="0">
            <a:noAutofit/>
          </a:bodyPr>
          <a:lstStyle/>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DT use multiple algorithms to decide to split a node into two or more sub-nodes. The creation of sub-nodes increases the homogeneity of resultant sub-nodes. In other words, we can say that the purity of the node increases with respect to the target variable. The decision tree splits the nodes on all available variables and then selects the split which results in most homogeneous sub-nodes </a:t>
            </a:r>
          </a:p>
          <a:p>
            <a:pPr defTabSz="1219170" rtl="0">
              <a:spcBef>
                <a:spcPts val="800"/>
              </a:spcBef>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DT</a:t>
            </a:r>
            <a:endParaRPr lang="en-US" sz="1600" kern="0" dirty="0">
              <a:solidFill>
                <a:srgbClr val="FFFFFF"/>
              </a:solidFill>
              <a:latin typeface="Rubik" panose="02000604000000020004" pitchFamily="2" charset="-79"/>
              <a:ea typeface="Muli"/>
              <a:cs typeface="Rubik" panose="02000604000000020004" pitchFamily="2" charset="-79"/>
              <a:sym typeface="Muli"/>
            </a:endParaRPr>
          </a:p>
        </p:txBody>
      </p:sp>
      <p:sp>
        <p:nvSpPr>
          <p:cNvPr id="487" name="Google Shape;487;p42"/>
          <p:cNvSpPr/>
          <p:nvPr/>
        </p:nvSpPr>
        <p:spPr>
          <a:xfrm>
            <a:off x="4380833" y="2317852"/>
            <a:ext cx="3222800" cy="3222800"/>
          </a:xfrm>
          <a:prstGeom prst="pie">
            <a:avLst>
              <a:gd name="adj1" fmla="val 10788866"/>
              <a:gd name="adj2" fmla="val 16200000"/>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88" name="Google Shape;488;p42"/>
          <p:cNvSpPr/>
          <p:nvPr/>
        </p:nvSpPr>
        <p:spPr>
          <a:xfrm rot="5400000">
            <a:off x="4613172" y="2317852"/>
            <a:ext cx="3222800" cy="3222800"/>
          </a:xfrm>
          <a:prstGeom prst="pie">
            <a:avLst>
              <a:gd name="adj1" fmla="val 10788866"/>
              <a:gd name="adj2" fmla="val 16200000"/>
            </a:avLst>
          </a:prstGeom>
          <a:solidFill>
            <a:schemeClr val="accent2"/>
          </a:solidFill>
          <a:ln>
            <a:noFill/>
          </a:ln>
        </p:spPr>
        <p:txBody>
          <a:bodyPr spcFirstLastPara="1" wrap="square" lIns="121900" tIns="121900" rIns="121900" bIns="121900" anchor="ctr" anchorCtr="0">
            <a:noAutofit/>
          </a:bodyPr>
          <a:lstStyle/>
          <a:p>
            <a:pPr algn="l" defTabSz="1219170" rtl="0">
              <a:buClr>
                <a:srgbClr val="000000"/>
              </a:buClr>
            </a:pPr>
            <a:endParaRPr lang="he-IL" sz="1867" kern="0" dirty="0">
              <a:solidFill>
                <a:srgbClr val="000000"/>
              </a:solidFill>
              <a:latin typeface="Rubik" panose="02000604000000020004" pitchFamily="2" charset="-79"/>
              <a:cs typeface="Rubik" panose="02000604000000020004" pitchFamily="2" charset="-79"/>
              <a:sym typeface="Arial"/>
            </a:endParaRPr>
          </a:p>
        </p:txBody>
      </p:sp>
      <p:sp>
        <p:nvSpPr>
          <p:cNvPr id="489" name="Google Shape;489;p42"/>
          <p:cNvSpPr/>
          <p:nvPr/>
        </p:nvSpPr>
        <p:spPr>
          <a:xfrm rot="10800000">
            <a:off x="4613172" y="2552008"/>
            <a:ext cx="3222800" cy="3222800"/>
          </a:xfrm>
          <a:prstGeom prst="pie">
            <a:avLst>
              <a:gd name="adj1" fmla="val 10788866"/>
              <a:gd name="adj2" fmla="val 16200000"/>
            </a:avLst>
          </a:prstGeom>
          <a:solidFill>
            <a:schemeClr val="accent6"/>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0" name="Google Shape;490;p42"/>
          <p:cNvSpPr/>
          <p:nvPr/>
        </p:nvSpPr>
        <p:spPr>
          <a:xfrm rot="-5400000">
            <a:off x="4380833" y="2552008"/>
            <a:ext cx="3222800" cy="3222800"/>
          </a:xfrm>
          <a:prstGeom prst="pie">
            <a:avLst>
              <a:gd name="adj1" fmla="val 10788866"/>
              <a:gd name="adj2" fmla="val 16200000"/>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1" name="Google Shape;491;p42"/>
          <p:cNvSpPr/>
          <p:nvPr/>
        </p:nvSpPr>
        <p:spPr>
          <a:xfrm>
            <a:off x="4994599" y="3148801"/>
            <a:ext cx="769692"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CNN</a:t>
            </a:r>
          </a:p>
        </p:txBody>
      </p:sp>
      <p:sp>
        <p:nvSpPr>
          <p:cNvPr id="492" name="Google Shape;492;p42"/>
          <p:cNvSpPr/>
          <p:nvPr/>
        </p:nvSpPr>
        <p:spPr>
          <a:xfrm>
            <a:off x="6476962" y="3148800"/>
            <a:ext cx="790239" cy="467397"/>
          </a:xfrm>
          <a:prstGeom prst="rect">
            <a:avLst/>
          </a:prstGeom>
        </p:spPr>
        <p:txBody>
          <a:bodyPr>
            <a:prstTxWarp prst="textPlain">
              <a:avLst>
                <a:gd name="adj" fmla="val 51160"/>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SVM</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3" name="Google Shape;493;p42"/>
          <p:cNvSpPr/>
          <p:nvPr/>
        </p:nvSpPr>
        <p:spPr>
          <a:xfrm>
            <a:off x="4994600" y="4480186"/>
            <a:ext cx="843857"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KNN</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4" name="Google Shape;494;p42"/>
          <p:cNvSpPr/>
          <p:nvPr/>
        </p:nvSpPr>
        <p:spPr>
          <a:xfrm>
            <a:off x="6473837" y="4486771"/>
            <a:ext cx="714508" cy="467805"/>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DT</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1"/>
          <p:cNvSpPr txBox="1">
            <a:spLocks noGrp="1"/>
          </p:cNvSpPr>
          <p:nvPr>
            <p:ph type="body" idx="1"/>
          </p:nvPr>
        </p:nvSpPr>
        <p:spPr>
          <a:xfrm>
            <a:off x="1317454" y="5875067"/>
            <a:ext cx="1097933" cy="458068"/>
          </a:xfrm>
          <a:prstGeom prst="rect">
            <a:avLst/>
          </a:prstGeom>
        </p:spPr>
        <p:txBody>
          <a:bodyPr spcFirstLastPara="1" wrap="square" lIns="0" tIns="0" rIns="0" bIns="0" anchor="t" anchorCtr="0">
            <a:noAutofit/>
          </a:bodyPr>
          <a:lstStyle/>
          <a:p>
            <a:pPr marL="0" indent="0"/>
            <a:r>
              <a:rPr lang="en" sz="1600" dirty="0">
                <a:latin typeface="Rubik" panose="02000604000000020004" pitchFamily="2" charset="-79"/>
                <a:cs typeface="Rubik" panose="02000604000000020004" pitchFamily="2" charset="-79"/>
              </a:rPr>
              <a:t>Using VGG</a:t>
            </a:r>
            <a:endParaRPr sz="1600" dirty="0">
              <a:latin typeface="Rubik" panose="02000604000000020004" pitchFamily="2" charset="-79"/>
              <a:cs typeface="Rubik" panose="02000604000000020004" pitchFamily="2" charset="-79"/>
            </a:endParaRPr>
          </a:p>
        </p:txBody>
      </p:sp>
      <p:sp>
        <p:nvSpPr>
          <p:cNvPr id="308" name="Google Shape;308;p3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sz="1600" kern="0">
                <a:solidFill>
                  <a:srgbClr val="FFFFFF"/>
                </a:solidFill>
                <a:latin typeface="Rubik" panose="02000604000000020004" pitchFamily="2" charset="-79"/>
                <a:cs typeface="Rubik" panose="02000604000000020004" pitchFamily="2" charset="-79"/>
              </a:rPr>
              <a:pPr defTabSz="1219170" rtl="0">
                <a:buClr>
                  <a:srgbClr val="000000"/>
                </a:buClr>
              </a:pPr>
              <a:t>5</a:t>
            </a:fld>
            <a:endParaRPr sz="1600" kern="0">
              <a:solidFill>
                <a:srgbClr val="FFFFFF"/>
              </a:solidFill>
              <a:latin typeface="Rubik" panose="02000604000000020004" pitchFamily="2" charset="-79"/>
              <a:cs typeface="Rubik" panose="02000604000000020004" pitchFamily="2" charset="-79"/>
            </a:endParaRPr>
          </a:p>
        </p:txBody>
      </p:sp>
      <p:cxnSp>
        <p:nvCxnSpPr>
          <p:cNvPr id="310" name="Google Shape;310;p31"/>
          <p:cNvCxnSpPr/>
          <p:nvPr/>
        </p:nvCxnSpPr>
        <p:spPr>
          <a:xfrm>
            <a:off x="774067" y="237891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1" name="Google Shape;311;p31"/>
          <p:cNvCxnSpPr/>
          <p:nvPr/>
        </p:nvCxnSpPr>
        <p:spPr>
          <a:xfrm>
            <a:off x="774067" y="3324885"/>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2" name="Google Shape;312;p31"/>
          <p:cNvCxnSpPr/>
          <p:nvPr/>
        </p:nvCxnSpPr>
        <p:spPr>
          <a:xfrm>
            <a:off x="774067" y="427086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3" name="Google Shape;313;p31"/>
          <p:cNvCxnSpPr/>
          <p:nvPr/>
        </p:nvCxnSpPr>
        <p:spPr>
          <a:xfrm>
            <a:off x="774067" y="5246035"/>
            <a:ext cx="9652000" cy="0"/>
          </a:xfrm>
          <a:prstGeom prst="straightConnector1">
            <a:avLst/>
          </a:prstGeom>
          <a:noFill/>
          <a:ln w="9525" cap="flat" cmpd="sng">
            <a:solidFill>
              <a:schemeClr val="accent3"/>
            </a:solidFill>
            <a:prstDash val="solid"/>
            <a:round/>
            <a:headEnd type="none" w="med" len="med"/>
            <a:tailEnd type="none" w="med" len="med"/>
          </a:ln>
        </p:spPr>
      </p:cxnSp>
      <p:sp>
        <p:nvSpPr>
          <p:cNvPr id="314" name="Google Shape;314;p31"/>
          <p:cNvSpPr txBox="1"/>
          <p:nvPr/>
        </p:nvSpPr>
        <p:spPr>
          <a:xfrm>
            <a:off x="774067" y="1221267"/>
            <a:ext cx="486000" cy="4040400"/>
          </a:xfrm>
          <a:prstGeom prst="rect">
            <a:avLst/>
          </a:prstGeom>
          <a:noFill/>
          <a:ln>
            <a:noFill/>
          </a:ln>
        </p:spPr>
        <p:txBody>
          <a:bodyPr spcFirstLastPara="1" wrap="square" lIns="0" tIns="0" rIns="0" bIns="0" anchor="t" anchorCtr="0">
            <a:noAutofit/>
          </a:bodyPr>
          <a:lstStyle/>
          <a:p>
            <a:pPr defTabSz="1219170" rtl="0">
              <a:buClr>
                <a:srgbClr val="000000"/>
              </a:buClr>
            </a:pP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75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50</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25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spcAft>
                <a:spcPts val="5867"/>
              </a:spcAft>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0</a:t>
            </a:r>
            <a:endParaRPr sz="1200" kern="0" dirty="0">
              <a:solidFill>
                <a:srgbClr val="FFFFFF"/>
              </a:solidFill>
              <a:latin typeface="Rubik" panose="02000604000000020004" pitchFamily="2" charset="-79"/>
              <a:ea typeface="Muli"/>
              <a:cs typeface="Rubik" panose="02000604000000020004" pitchFamily="2" charset="-79"/>
              <a:sym typeface="Muli"/>
            </a:endParaRPr>
          </a:p>
        </p:txBody>
      </p:sp>
      <p:sp>
        <p:nvSpPr>
          <p:cNvPr id="316" name="Google Shape;316;p31"/>
          <p:cNvSpPr/>
          <p:nvPr/>
        </p:nvSpPr>
        <p:spPr>
          <a:xfrm>
            <a:off x="2020101" y="2428820"/>
            <a:ext cx="311600" cy="2817545"/>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7" name="Google Shape;317;p31"/>
          <p:cNvSpPr/>
          <p:nvPr/>
        </p:nvSpPr>
        <p:spPr>
          <a:xfrm>
            <a:off x="2439093" y="2985600"/>
            <a:ext cx="311600" cy="2260885"/>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9" name="Google Shape;319;p31"/>
          <p:cNvSpPr/>
          <p:nvPr/>
        </p:nvSpPr>
        <p:spPr>
          <a:xfrm>
            <a:off x="4357441" y="2428780"/>
            <a:ext cx="311600" cy="281754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0" name="Google Shape;320;p31"/>
          <p:cNvSpPr/>
          <p:nvPr/>
        </p:nvSpPr>
        <p:spPr>
          <a:xfrm>
            <a:off x="4776433" y="3916800"/>
            <a:ext cx="311600" cy="132989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2" name="Google Shape;322;p31"/>
          <p:cNvSpPr/>
          <p:nvPr/>
        </p:nvSpPr>
        <p:spPr>
          <a:xfrm>
            <a:off x="6694780" y="2851202"/>
            <a:ext cx="311600" cy="239516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3" name="Google Shape;323;p31"/>
          <p:cNvSpPr/>
          <p:nvPr/>
        </p:nvSpPr>
        <p:spPr>
          <a:xfrm>
            <a:off x="7113773" y="3798571"/>
            <a:ext cx="311600" cy="144737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5" name="Google Shape;325;p31"/>
          <p:cNvSpPr/>
          <p:nvPr/>
        </p:nvSpPr>
        <p:spPr>
          <a:xfrm>
            <a:off x="9032120" y="3274979"/>
            <a:ext cx="311600" cy="1971448"/>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6" name="Google Shape;326;p31"/>
          <p:cNvSpPr/>
          <p:nvPr/>
        </p:nvSpPr>
        <p:spPr>
          <a:xfrm>
            <a:off x="9451112" y="3798572"/>
            <a:ext cx="311600" cy="1447841"/>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2" name="Google Shape;307;p31">
            <a:extLst>
              <a:ext uri="{FF2B5EF4-FFF2-40B4-BE49-F238E27FC236}">
                <a16:creationId xmlns:a16="http://schemas.microsoft.com/office/drawing/2014/main" id="{738FFABC-A6D1-45A7-BF7E-98436E6C26D3}"/>
              </a:ext>
            </a:extLst>
          </p:cNvPr>
          <p:cNvSpPr txBox="1">
            <a:spLocks/>
          </p:cNvSpPr>
          <p:nvPr/>
        </p:nvSpPr>
        <p:spPr>
          <a:xfrm>
            <a:off x="2171910" y="5296393"/>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CNN</a:t>
            </a:r>
          </a:p>
        </p:txBody>
      </p:sp>
      <p:sp>
        <p:nvSpPr>
          <p:cNvPr id="23" name="Google Shape;307;p31">
            <a:extLst>
              <a:ext uri="{FF2B5EF4-FFF2-40B4-BE49-F238E27FC236}">
                <a16:creationId xmlns:a16="http://schemas.microsoft.com/office/drawing/2014/main" id="{497BD093-8700-474E-951C-D8C22F955857}"/>
              </a:ext>
            </a:extLst>
          </p:cNvPr>
          <p:cNvSpPr txBox="1">
            <a:spLocks/>
          </p:cNvSpPr>
          <p:nvPr/>
        </p:nvSpPr>
        <p:spPr>
          <a:xfrm>
            <a:off x="4520223" y="5298596"/>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SVM</a:t>
            </a:r>
          </a:p>
        </p:txBody>
      </p:sp>
      <p:sp>
        <p:nvSpPr>
          <p:cNvPr id="24" name="Google Shape;307;p31">
            <a:extLst>
              <a:ext uri="{FF2B5EF4-FFF2-40B4-BE49-F238E27FC236}">
                <a16:creationId xmlns:a16="http://schemas.microsoft.com/office/drawing/2014/main" id="{14F86C18-F0F7-4E85-84C7-3EC46BD87118}"/>
              </a:ext>
            </a:extLst>
          </p:cNvPr>
          <p:cNvSpPr txBox="1">
            <a:spLocks/>
          </p:cNvSpPr>
          <p:nvPr/>
        </p:nvSpPr>
        <p:spPr>
          <a:xfrm>
            <a:off x="6837160" y="5297260"/>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KNN</a:t>
            </a:r>
          </a:p>
        </p:txBody>
      </p:sp>
      <p:sp>
        <p:nvSpPr>
          <p:cNvPr id="25" name="Google Shape;307;p31">
            <a:extLst>
              <a:ext uri="{FF2B5EF4-FFF2-40B4-BE49-F238E27FC236}">
                <a16:creationId xmlns:a16="http://schemas.microsoft.com/office/drawing/2014/main" id="{2CF9C149-7BA5-4F80-BC74-7090C8B8673A}"/>
              </a:ext>
            </a:extLst>
          </p:cNvPr>
          <p:cNvSpPr txBox="1">
            <a:spLocks/>
          </p:cNvSpPr>
          <p:nvPr/>
        </p:nvSpPr>
        <p:spPr>
          <a:xfrm>
            <a:off x="9252674" y="5295029"/>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DT</a:t>
            </a:r>
          </a:p>
        </p:txBody>
      </p:sp>
      <p:sp>
        <p:nvSpPr>
          <p:cNvPr id="26" name="Google Shape;316;p31">
            <a:extLst>
              <a:ext uri="{FF2B5EF4-FFF2-40B4-BE49-F238E27FC236}">
                <a16:creationId xmlns:a16="http://schemas.microsoft.com/office/drawing/2014/main" id="{07CA74BC-7BDD-47FD-9B5E-A85A08E9B653}"/>
              </a:ext>
            </a:extLst>
          </p:cNvPr>
          <p:cNvSpPr/>
          <p:nvPr/>
        </p:nvSpPr>
        <p:spPr>
          <a:xfrm>
            <a:off x="861267" y="5923741"/>
            <a:ext cx="311600" cy="294984"/>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7" name="Google Shape;320;p31">
            <a:extLst>
              <a:ext uri="{FF2B5EF4-FFF2-40B4-BE49-F238E27FC236}">
                <a16:creationId xmlns:a16="http://schemas.microsoft.com/office/drawing/2014/main" id="{34214D0B-2005-4176-8427-7268D3BFE9C0}"/>
              </a:ext>
            </a:extLst>
          </p:cNvPr>
          <p:cNvSpPr/>
          <p:nvPr/>
        </p:nvSpPr>
        <p:spPr>
          <a:xfrm>
            <a:off x="2594893" y="5923742"/>
            <a:ext cx="311600" cy="304300"/>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8" name="Google Shape;307;p31">
            <a:extLst>
              <a:ext uri="{FF2B5EF4-FFF2-40B4-BE49-F238E27FC236}">
                <a16:creationId xmlns:a16="http://schemas.microsoft.com/office/drawing/2014/main" id="{156DA2DC-485A-4CDC-B0FB-664502B4145C}"/>
              </a:ext>
            </a:extLst>
          </p:cNvPr>
          <p:cNvSpPr txBox="1">
            <a:spLocks/>
          </p:cNvSpPr>
          <p:nvPr/>
        </p:nvSpPr>
        <p:spPr>
          <a:xfrm>
            <a:off x="3053386" y="5875067"/>
            <a:ext cx="1381815" cy="4580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Using Flatten</a:t>
            </a:r>
          </a:p>
        </p:txBody>
      </p:sp>
      <p:sp>
        <p:nvSpPr>
          <p:cNvPr id="29" name="Google Shape;481;p42">
            <a:extLst>
              <a:ext uri="{FF2B5EF4-FFF2-40B4-BE49-F238E27FC236}">
                <a16:creationId xmlns:a16="http://schemas.microsoft.com/office/drawing/2014/main" id="{7C6B71B2-CD43-4955-8CAF-B7E7F0511579}"/>
              </a:ext>
            </a:extLst>
          </p:cNvPr>
          <p:cNvSpPr txBox="1">
            <a:spLocks/>
          </p:cNvSpPr>
          <p:nvPr/>
        </p:nvSpPr>
        <p:spPr>
          <a:xfrm>
            <a:off x="774067" y="274633"/>
            <a:ext cx="8019200" cy="11432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sz="4267" b="1" kern="0" dirty="0">
                <a:solidFill>
                  <a:srgbClr val="FFFFFF"/>
                </a:solidFill>
                <a:latin typeface="Rubik" panose="02000604000000020004" pitchFamily="2" charset="-79"/>
                <a:cs typeface="Rubik" panose="02000604000000020004" pitchFamily="2" charset="-79"/>
              </a:rPr>
              <a:t>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Main Challenges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6" y="1803400"/>
            <a:ext cx="8379265"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Loss of information obtained from the image columns as a result of performing Flatten (converting the image to vector)</a:t>
            </a:r>
            <a:r>
              <a:rPr lang="en" sz="1867" b="1" dirty="0">
                <a:latin typeface="Rubik" panose="02000604000000020004" pitchFamily="2" charset="-79"/>
                <a:cs typeface="Rubik" panose="02000604000000020004" pitchFamily="2" charset="-79"/>
              </a:rPr>
              <a:t>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VGG</a:t>
            </a:r>
            <a:endParaRPr lang="he-IL" sz="1867" dirty="0">
              <a:latin typeface="Rubik" panose="02000604000000020004" pitchFamily="2" charset="-79"/>
              <a:cs typeface="Rubik" panose="02000604000000020004" pitchFamily="2" charset="-79"/>
            </a:endParaRPr>
          </a:p>
          <a:p>
            <a:r>
              <a:rPr lang="en-US" sz="1867" b="1" dirty="0">
                <a:latin typeface="Rubik" panose="02000604000000020004" pitchFamily="2" charset="-79"/>
                <a:cs typeface="Rubik" panose="02000604000000020004" pitchFamily="2" charset="-79"/>
              </a:rPr>
              <a:t>Classification into a larger number of classes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larger images that provide more                   information (224X224)</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Bilateral filter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Noise removal while maintaining edges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Gaussian Filter          Bilateral Filter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7</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600CE6BF-B035-42DD-A72B-73C3FA008AFE}"/>
              </a:ext>
            </a:extLst>
          </p:cNvPr>
          <p:cNvPicPr>
            <a:picLocks noChangeAspect="1"/>
          </p:cNvPicPr>
          <p:nvPr/>
        </p:nvPicPr>
        <p:blipFill>
          <a:blip r:embed="rId3"/>
          <a:stretch>
            <a:fillRect/>
          </a:stretch>
        </p:blipFill>
        <p:spPr>
          <a:xfrm>
            <a:off x="3881398" y="2720269"/>
            <a:ext cx="4429205" cy="2185463"/>
          </a:xfrm>
          <a:prstGeom prst="rect">
            <a:avLst/>
          </a:prstGeom>
          <a:effectLst>
            <a:softEdge rad="38100"/>
          </a:effectLst>
        </p:spPr>
      </p:pic>
    </p:spTree>
    <p:extLst>
      <p:ext uri="{BB962C8B-B14F-4D97-AF65-F5344CB8AC3E}">
        <p14:creationId xmlns:p14="http://schemas.microsoft.com/office/powerpoint/2010/main" val="1565106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Sharp Via Laplacian Of Gaussian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Sharpening edges by subtracting the second derivative of the</a:t>
            </a:r>
          </a:p>
          <a:p>
            <a:pPr marL="101597" indent="0">
              <a:buNone/>
            </a:pPr>
            <a:r>
              <a:rPr lang="en-US" sz="1867" dirty="0">
                <a:latin typeface="Rubik" panose="02000604000000020004" pitchFamily="2" charset="-79"/>
                <a:cs typeface="Rubik" panose="02000604000000020004" pitchFamily="2" charset="-79"/>
              </a:rPr>
              <a:t>         image from the original image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Sharpen</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8</a:t>
            </a:fld>
            <a:endParaRPr kern="0">
              <a:solidFill>
                <a:srgbClr val="FFFFFF"/>
              </a:solidFill>
              <a:latin typeface="Rubik" panose="02000604000000020004" pitchFamily="2" charset="-79"/>
              <a:cs typeface="Rubik" panose="02000604000000020004" pitchFamily="2" charset="-79"/>
            </a:endParaRPr>
          </a:p>
        </p:txBody>
      </p:sp>
      <p:pic>
        <p:nvPicPr>
          <p:cNvPr id="8" name="תמונה 7">
            <a:extLst>
              <a:ext uri="{FF2B5EF4-FFF2-40B4-BE49-F238E27FC236}">
                <a16:creationId xmlns:a16="http://schemas.microsoft.com/office/drawing/2014/main" id="{5AB1827C-6D97-4FD1-A293-5F15437B5049}"/>
              </a:ext>
            </a:extLst>
          </p:cNvPr>
          <p:cNvPicPr>
            <a:picLocks noChangeAspect="1"/>
          </p:cNvPicPr>
          <p:nvPr/>
        </p:nvPicPr>
        <p:blipFill>
          <a:blip r:embed="rId3"/>
          <a:stretch>
            <a:fillRect/>
          </a:stretch>
        </p:blipFill>
        <p:spPr>
          <a:xfrm>
            <a:off x="3867203" y="3123940"/>
            <a:ext cx="2228797" cy="2228797"/>
          </a:xfrm>
          <a:prstGeom prst="rect">
            <a:avLst/>
          </a:prstGeom>
          <a:effectLst>
            <a:softEdge rad="38100"/>
          </a:effectLst>
        </p:spPr>
      </p:pic>
      <p:pic>
        <p:nvPicPr>
          <p:cNvPr id="10" name="תמונה 9">
            <a:extLst>
              <a:ext uri="{FF2B5EF4-FFF2-40B4-BE49-F238E27FC236}">
                <a16:creationId xmlns:a16="http://schemas.microsoft.com/office/drawing/2014/main" id="{4DBFC448-33FB-4DD3-B185-FCE339196B3D}"/>
              </a:ext>
            </a:extLst>
          </p:cNvPr>
          <p:cNvPicPr>
            <a:picLocks noChangeAspect="1"/>
          </p:cNvPicPr>
          <p:nvPr/>
        </p:nvPicPr>
        <p:blipFill>
          <a:blip r:embed="rId4"/>
          <a:stretch>
            <a:fillRect/>
          </a:stretch>
        </p:blipFill>
        <p:spPr>
          <a:xfrm>
            <a:off x="6173226" y="3123939"/>
            <a:ext cx="2228796" cy="2228796"/>
          </a:xfrm>
          <a:prstGeom prst="rect">
            <a:avLst/>
          </a:prstGeom>
          <a:effectLst>
            <a:softEdge rad="38100"/>
          </a:effectLst>
        </p:spPr>
      </p:pic>
    </p:spTree>
    <p:extLst>
      <p:ext uri="{BB962C8B-B14F-4D97-AF65-F5344CB8AC3E}">
        <p14:creationId xmlns:p14="http://schemas.microsoft.com/office/powerpoint/2010/main" val="4177086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Canny</a:t>
            </a:r>
          </a:p>
          <a:p>
            <a:pPr marL="101597" indent="0">
              <a:buNone/>
            </a:pPr>
            <a:r>
              <a:rPr lang="en-US" sz="1867" dirty="0">
                <a:latin typeface="Rubik" panose="02000604000000020004" pitchFamily="2" charset="-79"/>
                <a:cs typeface="Rubik" panose="02000604000000020004" pitchFamily="2" charset="-79"/>
              </a:rPr>
              <a:t>         Finding the edges by the first derivative of the image and filtering </a:t>
            </a:r>
          </a:p>
          <a:p>
            <a:pPr marL="101597" indent="0">
              <a:buNone/>
            </a:pPr>
            <a:r>
              <a:rPr lang="en-US" sz="1867" dirty="0">
                <a:latin typeface="Rubik" panose="02000604000000020004" pitchFamily="2" charset="-79"/>
                <a:cs typeface="Rubik" panose="02000604000000020004" pitchFamily="2" charset="-79"/>
              </a:rPr>
              <a:t>         the results with the assumption that the edges are long and </a:t>
            </a:r>
          </a:p>
          <a:p>
            <a:pPr marL="101597" indent="0">
              <a:buNone/>
            </a:pPr>
            <a:r>
              <a:rPr lang="en-US" sz="1867" dirty="0">
                <a:latin typeface="Rubik" panose="02000604000000020004" pitchFamily="2" charset="-79"/>
                <a:cs typeface="Rubik" panose="02000604000000020004" pitchFamily="2" charset="-79"/>
              </a:rPr>
              <a:t>         connected together (using angles)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Edges</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9</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6A1BE33-6614-4F0B-B9B3-C319724B73D9}"/>
              </a:ext>
            </a:extLst>
          </p:cNvPr>
          <p:cNvPicPr>
            <a:picLocks noChangeAspect="1"/>
          </p:cNvPicPr>
          <p:nvPr/>
        </p:nvPicPr>
        <p:blipFill>
          <a:blip r:embed="rId3"/>
          <a:stretch>
            <a:fillRect/>
          </a:stretch>
        </p:blipFill>
        <p:spPr>
          <a:xfrm>
            <a:off x="3810027" y="3546338"/>
            <a:ext cx="2273671" cy="2228796"/>
          </a:xfrm>
          <a:prstGeom prst="rect">
            <a:avLst/>
          </a:prstGeom>
          <a:effectLst>
            <a:softEdge rad="38100"/>
          </a:effectLst>
        </p:spPr>
      </p:pic>
      <p:pic>
        <p:nvPicPr>
          <p:cNvPr id="5" name="תמונה 4">
            <a:extLst>
              <a:ext uri="{FF2B5EF4-FFF2-40B4-BE49-F238E27FC236}">
                <a16:creationId xmlns:a16="http://schemas.microsoft.com/office/drawing/2014/main" id="{41752710-D451-4919-B587-CE1E51AE8118}"/>
              </a:ext>
            </a:extLst>
          </p:cNvPr>
          <p:cNvPicPr>
            <a:picLocks noChangeAspect="1"/>
          </p:cNvPicPr>
          <p:nvPr/>
        </p:nvPicPr>
        <p:blipFill>
          <a:blip r:embed="rId4"/>
          <a:stretch>
            <a:fillRect/>
          </a:stretch>
        </p:blipFill>
        <p:spPr>
          <a:xfrm>
            <a:off x="6173224" y="3546337"/>
            <a:ext cx="2274907" cy="2228795"/>
          </a:xfrm>
          <a:prstGeom prst="rect">
            <a:avLst/>
          </a:prstGeom>
          <a:effectLst>
            <a:softEdge rad="38100"/>
          </a:effectLst>
        </p:spPr>
      </p:pic>
    </p:spTree>
    <p:extLst>
      <p:ext uri="{BB962C8B-B14F-4D97-AF65-F5344CB8AC3E}">
        <p14:creationId xmlns:p14="http://schemas.microsoft.com/office/powerpoint/2010/main" val="3943569230"/>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254</TotalTime>
  <Words>1129</Words>
  <Application>Microsoft Office PowerPoint</Application>
  <PresentationFormat>Widescreen</PresentationFormat>
  <Paragraphs>187</Paragraphs>
  <Slides>27</Slides>
  <Notes>20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27</vt:i4>
      </vt:variant>
    </vt:vector>
  </HeadingPairs>
  <TitlesOfParts>
    <vt:vector size="35" baseType="lpstr">
      <vt:lpstr>Arial</vt:lpstr>
      <vt:lpstr>Calibri</vt:lpstr>
      <vt:lpstr>Calibri Light</vt:lpstr>
      <vt:lpstr>Lexend Deca</vt:lpstr>
      <vt:lpstr>Muli</vt:lpstr>
      <vt:lpstr>Rubik</vt:lpstr>
      <vt:lpstr>ערכת נושא Office</vt:lpstr>
      <vt:lpstr>Aliena template</vt:lpstr>
      <vt:lpstr>Car Damage Assessment Using Machine Learning</vt:lpstr>
      <vt:lpstr>The essence of the database:</vt:lpstr>
      <vt:lpstr>Questions about the database:</vt:lpstr>
      <vt:lpstr>Algorithms</vt:lpstr>
      <vt:lpstr>PowerPoint Presentation</vt:lpstr>
      <vt:lpstr>Main Challenges</vt:lpstr>
      <vt:lpstr>Techniques</vt:lpstr>
      <vt:lpstr>Techniques</vt:lpstr>
      <vt:lpstr>Techniques</vt:lpstr>
      <vt:lpstr>Techniques</vt:lpstr>
      <vt:lpstr>Techniques</vt:lpstr>
      <vt:lpstr>Techniques</vt:lpstr>
      <vt:lpstr>Techniques</vt:lpstr>
      <vt:lpstr>Techniques</vt:lpstr>
      <vt:lpstr>Techniques</vt:lpstr>
      <vt:lpstr>Techniques</vt:lpstr>
      <vt:lpstr>Techniques Results</vt:lpstr>
      <vt:lpstr>Analysis Of The Techniques</vt:lpstr>
      <vt:lpstr>Analysis Of The Algorithms</vt:lpstr>
      <vt:lpstr>Rising Trend In Success Rates</vt:lpstr>
      <vt:lpstr>K-Nearest Neighbors Algorithm</vt:lpstr>
      <vt:lpstr>Decision Tree Algorithm</vt:lpstr>
      <vt:lpstr>k-NN vs DT</vt:lpstr>
      <vt:lpstr>SVM vs DT &amp; k-NN</vt:lpstr>
      <vt:lpstr>SVM vs CNN</vt:lpstr>
      <vt:lpstr>Credits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Damage Assessment Using Machine Learning</dc:title>
  <dc:creator>אלמוג יעקב מעטוף</dc:creator>
  <cp:lastModifiedBy>itay rafee</cp:lastModifiedBy>
  <cp:revision>5</cp:revision>
  <dcterms:created xsi:type="dcterms:W3CDTF">2022-07-13T16:14:18Z</dcterms:created>
  <dcterms:modified xsi:type="dcterms:W3CDTF">2022-07-14T08:36:10Z</dcterms:modified>
</cp:coreProperties>
</file>

<file path=docProps/thumbnail.jpeg>
</file>